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81" r:id="rId2"/>
    <p:sldId id="298" r:id="rId3"/>
    <p:sldId id="473" r:id="rId4"/>
    <p:sldId id="490" r:id="rId5"/>
    <p:sldId id="491" r:id="rId6"/>
    <p:sldId id="302" r:id="rId7"/>
    <p:sldId id="305" r:id="rId8"/>
    <p:sldId id="297" r:id="rId9"/>
    <p:sldId id="304" r:id="rId10"/>
    <p:sldId id="293" r:id="rId11"/>
    <p:sldId id="294" r:id="rId12"/>
    <p:sldId id="296" r:id="rId13"/>
    <p:sldId id="307" r:id="rId14"/>
    <p:sldId id="308" r:id="rId15"/>
    <p:sldId id="309" r:id="rId16"/>
    <p:sldId id="310" r:id="rId17"/>
    <p:sldId id="311" r:id="rId18"/>
    <p:sldId id="316" r:id="rId19"/>
    <p:sldId id="312" r:id="rId20"/>
    <p:sldId id="313" r:id="rId21"/>
    <p:sldId id="314" r:id="rId22"/>
    <p:sldId id="493" r:id="rId23"/>
    <p:sldId id="492" r:id="rId24"/>
    <p:sldId id="315" r:id="rId25"/>
    <p:sldId id="317" r:id="rId26"/>
    <p:sldId id="494" r:id="rId27"/>
    <p:sldId id="495" r:id="rId28"/>
    <p:sldId id="496" r:id="rId29"/>
    <p:sldId id="497" r:id="rId30"/>
    <p:sldId id="498" r:id="rId31"/>
    <p:sldId id="306" r:id="rId32"/>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72"/>
    <a:srgbClr val="F2F2F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2"/>
    <p:restoredTop sz="94549"/>
  </p:normalViewPr>
  <p:slideViewPr>
    <p:cSldViewPr snapToGrid="0" snapToObjects="1">
      <p:cViewPr varScale="1">
        <p:scale>
          <a:sx n="91" d="100"/>
          <a:sy n="91" d="100"/>
        </p:scale>
        <p:origin x="544" y="17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631B29-22BC-46AD-9190-7DD61581618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s-CL"/>
        </a:p>
      </dgm:t>
    </dgm:pt>
    <dgm:pt modelId="{6B5B58DD-8715-4EDA-AA15-0D148ADD79AC}">
      <dgm:prSet phldrT="[Texto]"/>
      <dgm:spPr>
        <a:solidFill>
          <a:schemeClr val="accent1">
            <a:lumMod val="75000"/>
          </a:schemeClr>
        </a:solidFill>
      </dgm:spPr>
      <dgm:t>
        <a:bodyPr/>
        <a:lstStyle/>
        <a:p>
          <a:r>
            <a:rPr lang="es-CL" b="1" dirty="0"/>
            <a:t>Perforación</a:t>
          </a:r>
        </a:p>
      </dgm:t>
    </dgm:pt>
    <dgm:pt modelId="{8B298D6C-6324-472D-B0DA-7B86D634DEA6}" type="parTrans" cxnId="{7C826075-1501-468B-A74C-6FEEFE776FCA}">
      <dgm:prSet/>
      <dgm:spPr/>
      <dgm:t>
        <a:bodyPr/>
        <a:lstStyle/>
        <a:p>
          <a:endParaRPr lang="es-CL" b="1"/>
        </a:p>
      </dgm:t>
    </dgm:pt>
    <dgm:pt modelId="{C2F7F1DB-5A2D-46F0-B346-49CC3D57CDDA}" type="sibTrans" cxnId="{7C826075-1501-468B-A74C-6FEEFE776FCA}">
      <dgm:prSet/>
      <dgm:spPr/>
      <dgm:t>
        <a:bodyPr/>
        <a:lstStyle/>
        <a:p>
          <a:endParaRPr lang="es-CL" b="1"/>
        </a:p>
      </dgm:t>
    </dgm:pt>
    <dgm:pt modelId="{AA506C2A-1549-45C1-9BE0-80EE8688EB72}">
      <dgm:prSet phldrT="[Texto]"/>
      <dgm:spPr>
        <a:solidFill>
          <a:schemeClr val="accent1"/>
        </a:solidFill>
      </dgm:spPr>
      <dgm:t>
        <a:bodyPr/>
        <a:lstStyle/>
        <a:p>
          <a:r>
            <a:rPr lang="es-CL" b="1" dirty="0"/>
            <a:t>Tronadura</a:t>
          </a:r>
        </a:p>
      </dgm:t>
    </dgm:pt>
    <dgm:pt modelId="{F7E4DED1-578B-4DD9-A579-2D34C468AA80}" type="parTrans" cxnId="{EF0A5D0D-0F77-4F54-95F9-5B5E1889063F}">
      <dgm:prSet/>
      <dgm:spPr/>
      <dgm:t>
        <a:bodyPr/>
        <a:lstStyle/>
        <a:p>
          <a:endParaRPr lang="es-CL" b="1"/>
        </a:p>
      </dgm:t>
    </dgm:pt>
    <dgm:pt modelId="{F84FEA6F-BF61-498D-8010-30D1B0B73FD5}" type="sibTrans" cxnId="{EF0A5D0D-0F77-4F54-95F9-5B5E1889063F}">
      <dgm:prSet/>
      <dgm:spPr/>
      <dgm:t>
        <a:bodyPr/>
        <a:lstStyle/>
        <a:p>
          <a:endParaRPr lang="es-CL" b="1"/>
        </a:p>
      </dgm:t>
    </dgm:pt>
    <dgm:pt modelId="{97AC59D2-B632-420D-95A1-D1FC816337A7}">
      <dgm:prSet phldrT="[Texto]"/>
      <dgm:spPr>
        <a:solidFill>
          <a:schemeClr val="accent1">
            <a:lumMod val="60000"/>
            <a:lumOff val="40000"/>
          </a:schemeClr>
        </a:solidFill>
      </dgm:spPr>
      <dgm:t>
        <a:bodyPr/>
        <a:lstStyle/>
        <a:p>
          <a:r>
            <a:rPr lang="es-CL" b="1" dirty="0"/>
            <a:t>Carguío</a:t>
          </a:r>
        </a:p>
      </dgm:t>
    </dgm:pt>
    <dgm:pt modelId="{26D452C4-7B72-4BAE-AB58-552796F3CE1B}" type="parTrans" cxnId="{9E5438CD-125B-4157-97F2-C46D17219594}">
      <dgm:prSet/>
      <dgm:spPr/>
      <dgm:t>
        <a:bodyPr/>
        <a:lstStyle/>
        <a:p>
          <a:endParaRPr lang="es-CL" b="1"/>
        </a:p>
      </dgm:t>
    </dgm:pt>
    <dgm:pt modelId="{883892ED-17F4-4BC8-9588-2746EE7A0329}" type="sibTrans" cxnId="{9E5438CD-125B-4157-97F2-C46D17219594}">
      <dgm:prSet/>
      <dgm:spPr/>
      <dgm:t>
        <a:bodyPr/>
        <a:lstStyle/>
        <a:p>
          <a:endParaRPr lang="es-CL" b="1"/>
        </a:p>
      </dgm:t>
    </dgm:pt>
    <dgm:pt modelId="{6646D748-80E5-4777-9014-8925BEFDB8EF}">
      <dgm:prSet/>
      <dgm:spPr>
        <a:solidFill>
          <a:schemeClr val="accent1">
            <a:lumMod val="40000"/>
            <a:lumOff val="60000"/>
          </a:schemeClr>
        </a:solidFill>
      </dgm:spPr>
      <dgm:t>
        <a:bodyPr/>
        <a:lstStyle/>
        <a:p>
          <a:r>
            <a:rPr lang="es-CL" b="1" dirty="0"/>
            <a:t>Transporte</a:t>
          </a:r>
        </a:p>
      </dgm:t>
    </dgm:pt>
    <dgm:pt modelId="{C958D73F-E481-4CFA-91E9-03E7FD677405}" type="parTrans" cxnId="{1C789C85-E0E5-4A56-BFAC-673C41C60C85}">
      <dgm:prSet/>
      <dgm:spPr/>
      <dgm:t>
        <a:bodyPr/>
        <a:lstStyle/>
        <a:p>
          <a:endParaRPr lang="es-CL" b="1"/>
        </a:p>
      </dgm:t>
    </dgm:pt>
    <dgm:pt modelId="{1B3FAF63-2BFB-4981-A44B-4F6BCFB493B3}" type="sibTrans" cxnId="{1C789C85-E0E5-4A56-BFAC-673C41C60C85}">
      <dgm:prSet/>
      <dgm:spPr/>
      <dgm:t>
        <a:bodyPr/>
        <a:lstStyle/>
        <a:p>
          <a:endParaRPr lang="es-CL" b="1"/>
        </a:p>
      </dgm:t>
    </dgm:pt>
    <dgm:pt modelId="{6107BD42-920A-4941-97A1-384CE193CF96}">
      <dgm:prSet/>
      <dgm:spPr>
        <a:solidFill>
          <a:schemeClr val="accent4">
            <a:lumMod val="60000"/>
            <a:lumOff val="40000"/>
          </a:schemeClr>
        </a:solidFill>
      </dgm:spPr>
      <dgm:t>
        <a:bodyPr/>
        <a:lstStyle/>
        <a:p>
          <a:r>
            <a:rPr lang="es-CL" b="1" dirty="0"/>
            <a:t>Procesos Posteriores</a:t>
          </a:r>
        </a:p>
      </dgm:t>
    </dgm:pt>
    <dgm:pt modelId="{3A4C5F14-4BCF-4733-802F-C51705434513}" type="parTrans" cxnId="{64A3F4C8-0FDC-4779-88F2-3B78231C2C2F}">
      <dgm:prSet/>
      <dgm:spPr/>
      <dgm:t>
        <a:bodyPr/>
        <a:lstStyle/>
        <a:p>
          <a:endParaRPr lang="es-CL" b="1"/>
        </a:p>
      </dgm:t>
    </dgm:pt>
    <dgm:pt modelId="{CED157A3-DFAB-420A-951E-799E96E061A5}" type="sibTrans" cxnId="{64A3F4C8-0FDC-4779-88F2-3B78231C2C2F}">
      <dgm:prSet/>
      <dgm:spPr/>
      <dgm:t>
        <a:bodyPr/>
        <a:lstStyle/>
        <a:p>
          <a:endParaRPr lang="es-CL" b="1"/>
        </a:p>
      </dgm:t>
    </dgm:pt>
    <dgm:pt modelId="{2132B38D-E0D3-4B9C-847B-16E233E8E647}">
      <dgm:prSet phldrT="[Texto]"/>
      <dgm:spPr>
        <a:solidFill>
          <a:schemeClr val="accent4">
            <a:lumMod val="60000"/>
            <a:lumOff val="40000"/>
          </a:schemeClr>
        </a:solidFill>
      </dgm:spPr>
      <dgm:t>
        <a:bodyPr/>
        <a:lstStyle/>
        <a:p>
          <a:r>
            <a:rPr lang="es-CL" b="1" dirty="0"/>
            <a:t>Procesos Previos</a:t>
          </a:r>
        </a:p>
      </dgm:t>
    </dgm:pt>
    <dgm:pt modelId="{B9B47CE3-1C55-413F-8013-A20E2D0DC2A7}" type="parTrans" cxnId="{1300E949-C3BE-4D59-AAAF-3153B2DAFFDA}">
      <dgm:prSet/>
      <dgm:spPr/>
      <dgm:t>
        <a:bodyPr/>
        <a:lstStyle/>
        <a:p>
          <a:endParaRPr lang="es-CL" b="1"/>
        </a:p>
      </dgm:t>
    </dgm:pt>
    <dgm:pt modelId="{57CFC7DB-1149-4E54-BD78-5DC609262EBE}" type="sibTrans" cxnId="{1300E949-C3BE-4D59-AAAF-3153B2DAFFDA}">
      <dgm:prSet/>
      <dgm:spPr/>
      <dgm:t>
        <a:bodyPr/>
        <a:lstStyle/>
        <a:p>
          <a:endParaRPr lang="es-CL" b="1"/>
        </a:p>
      </dgm:t>
    </dgm:pt>
    <dgm:pt modelId="{F0E9E943-FE39-4E68-B53F-E0265A8BD8A7}">
      <dgm:prSet/>
      <dgm:spPr>
        <a:solidFill>
          <a:schemeClr val="accent1">
            <a:lumMod val="40000"/>
            <a:lumOff val="60000"/>
          </a:schemeClr>
        </a:solidFill>
      </dgm:spPr>
      <dgm:t>
        <a:bodyPr/>
        <a:lstStyle/>
        <a:p>
          <a:r>
            <a:rPr lang="es-CL" b="1" dirty="0"/>
            <a:t>Vaciado</a:t>
          </a:r>
        </a:p>
      </dgm:t>
    </dgm:pt>
    <dgm:pt modelId="{F547CD4F-B4C7-4DB3-8FDA-F89CC07FC105}" type="parTrans" cxnId="{4D3D3E52-7581-4ED3-B637-3ADCD0A8FBBD}">
      <dgm:prSet/>
      <dgm:spPr/>
      <dgm:t>
        <a:bodyPr/>
        <a:lstStyle/>
        <a:p>
          <a:endParaRPr lang="es-CL"/>
        </a:p>
      </dgm:t>
    </dgm:pt>
    <dgm:pt modelId="{315388C5-75E2-4662-8F5B-664005C00C8A}" type="sibTrans" cxnId="{4D3D3E52-7581-4ED3-B637-3ADCD0A8FBBD}">
      <dgm:prSet/>
      <dgm:spPr/>
      <dgm:t>
        <a:bodyPr/>
        <a:lstStyle/>
        <a:p>
          <a:endParaRPr lang="es-CL"/>
        </a:p>
      </dgm:t>
    </dgm:pt>
    <dgm:pt modelId="{9E60758A-E1CF-4949-8C8A-C990F7DFBF82}">
      <dgm:prSet phldrT="[Texto]"/>
      <dgm:spPr>
        <a:solidFill>
          <a:schemeClr val="accent1"/>
        </a:solidFill>
      </dgm:spPr>
      <dgm:t>
        <a:bodyPr/>
        <a:lstStyle/>
        <a:p>
          <a:r>
            <a:rPr lang="es-CL" b="1" dirty="0"/>
            <a:t>Planificación</a:t>
          </a:r>
        </a:p>
      </dgm:t>
    </dgm:pt>
    <dgm:pt modelId="{0EA59478-4A96-4BCF-865B-FEA2201522BA}" type="parTrans" cxnId="{6F49FBFC-7530-4752-8D33-E9478FE938DD}">
      <dgm:prSet/>
      <dgm:spPr/>
      <dgm:t>
        <a:bodyPr/>
        <a:lstStyle/>
        <a:p>
          <a:endParaRPr lang="es-CL"/>
        </a:p>
      </dgm:t>
    </dgm:pt>
    <dgm:pt modelId="{A316EB1B-9FC6-472F-8A5E-0111B0A9A1E8}" type="sibTrans" cxnId="{6F49FBFC-7530-4752-8D33-E9478FE938DD}">
      <dgm:prSet/>
      <dgm:spPr/>
      <dgm:t>
        <a:bodyPr/>
        <a:lstStyle/>
        <a:p>
          <a:endParaRPr lang="es-CL"/>
        </a:p>
      </dgm:t>
    </dgm:pt>
    <dgm:pt modelId="{F969020B-CFBB-4296-AA17-A2619BF6279F}" type="pres">
      <dgm:prSet presAssocID="{BD631B29-22BC-46AD-9190-7DD61581618F}" presName="Name0" presStyleCnt="0">
        <dgm:presLayoutVars>
          <dgm:dir/>
          <dgm:animLvl val="lvl"/>
          <dgm:resizeHandles val="exact"/>
        </dgm:presLayoutVars>
      </dgm:prSet>
      <dgm:spPr/>
    </dgm:pt>
    <dgm:pt modelId="{35359EAA-1D68-44CB-B79D-C5365E2DB2AE}" type="pres">
      <dgm:prSet presAssocID="{2132B38D-E0D3-4B9C-847B-16E233E8E647}" presName="parTxOnly" presStyleLbl="node1" presStyleIdx="0" presStyleCnt="8">
        <dgm:presLayoutVars>
          <dgm:chMax val="0"/>
          <dgm:chPref val="0"/>
          <dgm:bulletEnabled val="1"/>
        </dgm:presLayoutVars>
      </dgm:prSet>
      <dgm:spPr/>
    </dgm:pt>
    <dgm:pt modelId="{5D0A5021-39C2-4086-9589-A4D5C974BBE9}" type="pres">
      <dgm:prSet presAssocID="{57CFC7DB-1149-4E54-BD78-5DC609262EBE}" presName="parTxOnlySpace" presStyleCnt="0"/>
      <dgm:spPr/>
    </dgm:pt>
    <dgm:pt modelId="{A11E29EC-46D6-49A8-B0E4-6A9EAAA4B980}" type="pres">
      <dgm:prSet presAssocID="{6B5B58DD-8715-4EDA-AA15-0D148ADD79AC}" presName="parTxOnly" presStyleLbl="node1" presStyleIdx="1" presStyleCnt="8">
        <dgm:presLayoutVars>
          <dgm:chMax val="0"/>
          <dgm:chPref val="0"/>
          <dgm:bulletEnabled val="1"/>
        </dgm:presLayoutVars>
      </dgm:prSet>
      <dgm:spPr/>
    </dgm:pt>
    <dgm:pt modelId="{4DAC537E-1FF3-431E-8389-2F8E58AACC9E}" type="pres">
      <dgm:prSet presAssocID="{C2F7F1DB-5A2D-46F0-B346-49CC3D57CDDA}" presName="parTxOnlySpace" presStyleCnt="0"/>
      <dgm:spPr/>
    </dgm:pt>
    <dgm:pt modelId="{03374397-7A7B-4498-B414-C5D37B78560D}" type="pres">
      <dgm:prSet presAssocID="{AA506C2A-1549-45C1-9BE0-80EE8688EB72}" presName="parTxOnly" presStyleLbl="node1" presStyleIdx="2" presStyleCnt="8">
        <dgm:presLayoutVars>
          <dgm:chMax val="0"/>
          <dgm:chPref val="0"/>
          <dgm:bulletEnabled val="1"/>
        </dgm:presLayoutVars>
      </dgm:prSet>
      <dgm:spPr/>
    </dgm:pt>
    <dgm:pt modelId="{87989B00-A43C-4201-BD3C-E8B21F02A1BA}" type="pres">
      <dgm:prSet presAssocID="{F84FEA6F-BF61-498D-8010-30D1B0B73FD5}" presName="parTxOnlySpace" presStyleCnt="0"/>
      <dgm:spPr/>
    </dgm:pt>
    <dgm:pt modelId="{2446D1BC-B0DC-42E9-9DC0-2841A0C6F956}" type="pres">
      <dgm:prSet presAssocID="{9E60758A-E1CF-4949-8C8A-C990F7DFBF82}" presName="parTxOnly" presStyleLbl="node1" presStyleIdx="3" presStyleCnt="8">
        <dgm:presLayoutVars>
          <dgm:chMax val="0"/>
          <dgm:chPref val="0"/>
          <dgm:bulletEnabled val="1"/>
        </dgm:presLayoutVars>
      </dgm:prSet>
      <dgm:spPr/>
    </dgm:pt>
    <dgm:pt modelId="{AE82C51D-8F8D-4E2F-A2C9-62318F67A8E0}" type="pres">
      <dgm:prSet presAssocID="{A316EB1B-9FC6-472F-8A5E-0111B0A9A1E8}" presName="parTxOnlySpace" presStyleCnt="0"/>
      <dgm:spPr/>
    </dgm:pt>
    <dgm:pt modelId="{8CD44C11-AA80-4BDE-B9C9-2BC7039C77C5}" type="pres">
      <dgm:prSet presAssocID="{97AC59D2-B632-420D-95A1-D1FC816337A7}" presName="parTxOnly" presStyleLbl="node1" presStyleIdx="4" presStyleCnt="8">
        <dgm:presLayoutVars>
          <dgm:chMax val="0"/>
          <dgm:chPref val="0"/>
          <dgm:bulletEnabled val="1"/>
        </dgm:presLayoutVars>
      </dgm:prSet>
      <dgm:spPr/>
    </dgm:pt>
    <dgm:pt modelId="{A07D7C8F-B3E2-43D8-8BEF-E0D395E96BC6}" type="pres">
      <dgm:prSet presAssocID="{883892ED-17F4-4BC8-9588-2746EE7A0329}" presName="parTxOnlySpace" presStyleCnt="0"/>
      <dgm:spPr/>
    </dgm:pt>
    <dgm:pt modelId="{9B910269-6C1E-44A5-A6EF-233CE7F26EAA}" type="pres">
      <dgm:prSet presAssocID="{6646D748-80E5-4777-9014-8925BEFDB8EF}" presName="parTxOnly" presStyleLbl="node1" presStyleIdx="5" presStyleCnt="8">
        <dgm:presLayoutVars>
          <dgm:chMax val="0"/>
          <dgm:chPref val="0"/>
          <dgm:bulletEnabled val="1"/>
        </dgm:presLayoutVars>
      </dgm:prSet>
      <dgm:spPr/>
    </dgm:pt>
    <dgm:pt modelId="{D353EAC4-7826-456E-89E6-25DBD1C73988}" type="pres">
      <dgm:prSet presAssocID="{1B3FAF63-2BFB-4981-A44B-4F6BCFB493B3}" presName="parTxOnlySpace" presStyleCnt="0"/>
      <dgm:spPr/>
    </dgm:pt>
    <dgm:pt modelId="{C3F305A9-B95C-4F53-B8FF-00EAEB1014E0}" type="pres">
      <dgm:prSet presAssocID="{F0E9E943-FE39-4E68-B53F-E0265A8BD8A7}" presName="parTxOnly" presStyleLbl="node1" presStyleIdx="6" presStyleCnt="8">
        <dgm:presLayoutVars>
          <dgm:chMax val="0"/>
          <dgm:chPref val="0"/>
          <dgm:bulletEnabled val="1"/>
        </dgm:presLayoutVars>
      </dgm:prSet>
      <dgm:spPr/>
    </dgm:pt>
    <dgm:pt modelId="{18C5F1B0-3BEC-4CB5-9A57-37F80DEC7BDD}" type="pres">
      <dgm:prSet presAssocID="{315388C5-75E2-4662-8F5B-664005C00C8A}" presName="parTxOnlySpace" presStyleCnt="0"/>
      <dgm:spPr/>
    </dgm:pt>
    <dgm:pt modelId="{1CE28752-88FA-48ED-8EF4-F709E6BA0B4B}" type="pres">
      <dgm:prSet presAssocID="{6107BD42-920A-4941-97A1-384CE193CF96}" presName="parTxOnly" presStyleLbl="node1" presStyleIdx="7" presStyleCnt="8">
        <dgm:presLayoutVars>
          <dgm:chMax val="0"/>
          <dgm:chPref val="0"/>
          <dgm:bulletEnabled val="1"/>
        </dgm:presLayoutVars>
      </dgm:prSet>
      <dgm:spPr/>
    </dgm:pt>
  </dgm:ptLst>
  <dgm:cxnLst>
    <dgm:cxn modelId="{EF0A5D0D-0F77-4F54-95F9-5B5E1889063F}" srcId="{BD631B29-22BC-46AD-9190-7DD61581618F}" destId="{AA506C2A-1549-45C1-9BE0-80EE8688EB72}" srcOrd="2" destOrd="0" parTransId="{F7E4DED1-578B-4DD9-A579-2D34C468AA80}" sibTransId="{F84FEA6F-BF61-498D-8010-30D1B0B73FD5}"/>
    <dgm:cxn modelId="{1300E949-C3BE-4D59-AAAF-3153B2DAFFDA}" srcId="{BD631B29-22BC-46AD-9190-7DD61581618F}" destId="{2132B38D-E0D3-4B9C-847B-16E233E8E647}" srcOrd="0" destOrd="0" parTransId="{B9B47CE3-1C55-413F-8013-A20E2D0DC2A7}" sibTransId="{57CFC7DB-1149-4E54-BD78-5DC609262EBE}"/>
    <dgm:cxn modelId="{4D3D3E52-7581-4ED3-B637-3ADCD0A8FBBD}" srcId="{BD631B29-22BC-46AD-9190-7DD61581618F}" destId="{F0E9E943-FE39-4E68-B53F-E0265A8BD8A7}" srcOrd="6" destOrd="0" parTransId="{F547CD4F-B4C7-4DB3-8FDA-F89CC07FC105}" sibTransId="{315388C5-75E2-4662-8F5B-664005C00C8A}"/>
    <dgm:cxn modelId="{4CB83457-8912-4174-AA60-B4D56CC4EFAE}" type="presOf" srcId="{6B5B58DD-8715-4EDA-AA15-0D148ADD79AC}" destId="{A11E29EC-46D6-49A8-B0E4-6A9EAAA4B980}" srcOrd="0" destOrd="0" presId="urn:microsoft.com/office/officeart/2005/8/layout/chevron1"/>
    <dgm:cxn modelId="{F43E4D58-06DF-42FB-AE51-A673937D2833}" type="presOf" srcId="{9E60758A-E1CF-4949-8C8A-C990F7DFBF82}" destId="{2446D1BC-B0DC-42E9-9DC0-2841A0C6F956}" srcOrd="0" destOrd="0" presId="urn:microsoft.com/office/officeart/2005/8/layout/chevron1"/>
    <dgm:cxn modelId="{7C826075-1501-468B-A74C-6FEEFE776FCA}" srcId="{BD631B29-22BC-46AD-9190-7DD61581618F}" destId="{6B5B58DD-8715-4EDA-AA15-0D148ADD79AC}" srcOrd="1" destOrd="0" parTransId="{8B298D6C-6324-472D-B0DA-7B86D634DEA6}" sibTransId="{C2F7F1DB-5A2D-46F0-B346-49CC3D57CDDA}"/>
    <dgm:cxn modelId="{E19E0C7D-64D3-4A4D-AEEC-BFB658275398}" type="presOf" srcId="{AA506C2A-1549-45C1-9BE0-80EE8688EB72}" destId="{03374397-7A7B-4498-B414-C5D37B78560D}" srcOrd="0" destOrd="0" presId="urn:microsoft.com/office/officeart/2005/8/layout/chevron1"/>
    <dgm:cxn modelId="{1C789C85-E0E5-4A56-BFAC-673C41C60C85}" srcId="{BD631B29-22BC-46AD-9190-7DD61581618F}" destId="{6646D748-80E5-4777-9014-8925BEFDB8EF}" srcOrd="5" destOrd="0" parTransId="{C958D73F-E481-4CFA-91E9-03E7FD677405}" sibTransId="{1B3FAF63-2BFB-4981-A44B-4F6BCFB493B3}"/>
    <dgm:cxn modelId="{D62388B5-A8AD-47E4-BB74-3DB3F4268F69}" type="presOf" srcId="{2132B38D-E0D3-4B9C-847B-16E233E8E647}" destId="{35359EAA-1D68-44CB-B79D-C5365E2DB2AE}" srcOrd="0" destOrd="0" presId="urn:microsoft.com/office/officeart/2005/8/layout/chevron1"/>
    <dgm:cxn modelId="{04F3B4C0-6B6E-4FA7-825B-D773ADC9BCF9}" type="presOf" srcId="{6107BD42-920A-4941-97A1-384CE193CF96}" destId="{1CE28752-88FA-48ED-8EF4-F709E6BA0B4B}" srcOrd="0" destOrd="0" presId="urn:microsoft.com/office/officeart/2005/8/layout/chevron1"/>
    <dgm:cxn modelId="{5E922BC6-D53E-4A14-8005-9BFC7CACA2B1}" type="presOf" srcId="{97AC59D2-B632-420D-95A1-D1FC816337A7}" destId="{8CD44C11-AA80-4BDE-B9C9-2BC7039C77C5}" srcOrd="0" destOrd="0" presId="urn:microsoft.com/office/officeart/2005/8/layout/chevron1"/>
    <dgm:cxn modelId="{64A3F4C8-0FDC-4779-88F2-3B78231C2C2F}" srcId="{BD631B29-22BC-46AD-9190-7DD61581618F}" destId="{6107BD42-920A-4941-97A1-384CE193CF96}" srcOrd="7" destOrd="0" parTransId="{3A4C5F14-4BCF-4733-802F-C51705434513}" sibTransId="{CED157A3-DFAB-420A-951E-799E96E061A5}"/>
    <dgm:cxn modelId="{9E5438CD-125B-4157-97F2-C46D17219594}" srcId="{BD631B29-22BC-46AD-9190-7DD61581618F}" destId="{97AC59D2-B632-420D-95A1-D1FC816337A7}" srcOrd="4" destOrd="0" parTransId="{26D452C4-7B72-4BAE-AB58-552796F3CE1B}" sibTransId="{883892ED-17F4-4BC8-9588-2746EE7A0329}"/>
    <dgm:cxn modelId="{ED7198CD-6400-4BF4-8CF3-4C4AFA0377EE}" type="presOf" srcId="{F0E9E943-FE39-4E68-B53F-E0265A8BD8A7}" destId="{C3F305A9-B95C-4F53-B8FF-00EAEB1014E0}" srcOrd="0" destOrd="0" presId="urn:microsoft.com/office/officeart/2005/8/layout/chevron1"/>
    <dgm:cxn modelId="{822894E2-0B6B-487E-A589-FC4B6180F6A9}" type="presOf" srcId="{6646D748-80E5-4777-9014-8925BEFDB8EF}" destId="{9B910269-6C1E-44A5-A6EF-233CE7F26EAA}" srcOrd="0" destOrd="0" presId="urn:microsoft.com/office/officeart/2005/8/layout/chevron1"/>
    <dgm:cxn modelId="{960DABEB-6CA1-4683-9275-5F9495401ABA}" type="presOf" srcId="{BD631B29-22BC-46AD-9190-7DD61581618F}" destId="{F969020B-CFBB-4296-AA17-A2619BF6279F}" srcOrd="0" destOrd="0" presId="urn:microsoft.com/office/officeart/2005/8/layout/chevron1"/>
    <dgm:cxn modelId="{6F49FBFC-7530-4752-8D33-E9478FE938DD}" srcId="{BD631B29-22BC-46AD-9190-7DD61581618F}" destId="{9E60758A-E1CF-4949-8C8A-C990F7DFBF82}" srcOrd="3" destOrd="0" parTransId="{0EA59478-4A96-4BCF-865B-FEA2201522BA}" sibTransId="{A316EB1B-9FC6-472F-8A5E-0111B0A9A1E8}"/>
    <dgm:cxn modelId="{2E7BEE65-8394-4E89-BA98-FA3691622C09}" type="presParOf" srcId="{F969020B-CFBB-4296-AA17-A2619BF6279F}" destId="{35359EAA-1D68-44CB-B79D-C5365E2DB2AE}" srcOrd="0" destOrd="0" presId="urn:microsoft.com/office/officeart/2005/8/layout/chevron1"/>
    <dgm:cxn modelId="{7AC41F90-F746-4BEF-A1BE-29CE9A63B814}" type="presParOf" srcId="{F969020B-CFBB-4296-AA17-A2619BF6279F}" destId="{5D0A5021-39C2-4086-9589-A4D5C974BBE9}" srcOrd="1" destOrd="0" presId="urn:microsoft.com/office/officeart/2005/8/layout/chevron1"/>
    <dgm:cxn modelId="{71F0540C-8286-4F15-B7C8-C74D174B87E9}" type="presParOf" srcId="{F969020B-CFBB-4296-AA17-A2619BF6279F}" destId="{A11E29EC-46D6-49A8-B0E4-6A9EAAA4B980}" srcOrd="2" destOrd="0" presId="urn:microsoft.com/office/officeart/2005/8/layout/chevron1"/>
    <dgm:cxn modelId="{DE3C96D8-09C0-4482-9264-0141196CCF2D}" type="presParOf" srcId="{F969020B-CFBB-4296-AA17-A2619BF6279F}" destId="{4DAC537E-1FF3-431E-8389-2F8E58AACC9E}" srcOrd="3" destOrd="0" presId="urn:microsoft.com/office/officeart/2005/8/layout/chevron1"/>
    <dgm:cxn modelId="{5D8ECC66-62CA-41D3-B09E-8EDAA0B2EB77}" type="presParOf" srcId="{F969020B-CFBB-4296-AA17-A2619BF6279F}" destId="{03374397-7A7B-4498-B414-C5D37B78560D}" srcOrd="4" destOrd="0" presId="urn:microsoft.com/office/officeart/2005/8/layout/chevron1"/>
    <dgm:cxn modelId="{07BFAA7F-D0E8-4134-8BF2-79DAFF03F19E}" type="presParOf" srcId="{F969020B-CFBB-4296-AA17-A2619BF6279F}" destId="{87989B00-A43C-4201-BD3C-E8B21F02A1BA}" srcOrd="5" destOrd="0" presId="urn:microsoft.com/office/officeart/2005/8/layout/chevron1"/>
    <dgm:cxn modelId="{ECB9358E-C617-4D4B-8FBB-9CC6146DE30F}" type="presParOf" srcId="{F969020B-CFBB-4296-AA17-A2619BF6279F}" destId="{2446D1BC-B0DC-42E9-9DC0-2841A0C6F956}" srcOrd="6" destOrd="0" presId="urn:microsoft.com/office/officeart/2005/8/layout/chevron1"/>
    <dgm:cxn modelId="{D4399056-8DA1-41A8-9589-C540240E66FE}" type="presParOf" srcId="{F969020B-CFBB-4296-AA17-A2619BF6279F}" destId="{AE82C51D-8F8D-4E2F-A2C9-62318F67A8E0}" srcOrd="7" destOrd="0" presId="urn:microsoft.com/office/officeart/2005/8/layout/chevron1"/>
    <dgm:cxn modelId="{E00C7F27-0852-4DF7-BCC7-CC6609314CD7}" type="presParOf" srcId="{F969020B-CFBB-4296-AA17-A2619BF6279F}" destId="{8CD44C11-AA80-4BDE-B9C9-2BC7039C77C5}" srcOrd="8" destOrd="0" presId="urn:microsoft.com/office/officeart/2005/8/layout/chevron1"/>
    <dgm:cxn modelId="{5307F688-5645-44A3-9C81-CC3A1D384E04}" type="presParOf" srcId="{F969020B-CFBB-4296-AA17-A2619BF6279F}" destId="{A07D7C8F-B3E2-43D8-8BEF-E0D395E96BC6}" srcOrd="9" destOrd="0" presId="urn:microsoft.com/office/officeart/2005/8/layout/chevron1"/>
    <dgm:cxn modelId="{3A5FA76F-7CDE-4D19-BFF3-A07325D1EC78}" type="presParOf" srcId="{F969020B-CFBB-4296-AA17-A2619BF6279F}" destId="{9B910269-6C1E-44A5-A6EF-233CE7F26EAA}" srcOrd="10" destOrd="0" presId="urn:microsoft.com/office/officeart/2005/8/layout/chevron1"/>
    <dgm:cxn modelId="{D83F0293-06DB-40B8-A346-79703C0AC70E}" type="presParOf" srcId="{F969020B-CFBB-4296-AA17-A2619BF6279F}" destId="{D353EAC4-7826-456E-89E6-25DBD1C73988}" srcOrd="11" destOrd="0" presId="urn:microsoft.com/office/officeart/2005/8/layout/chevron1"/>
    <dgm:cxn modelId="{DB7EA534-8B1A-46E7-A805-2D3AB79216FF}" type="presParOf" srcId="{F969020B-CFBB-4296-AA17-A2619BF6279F}" destId="{C3F305A9-B95C-4F53-B8FF-00EAEB1014E0}" srcOrd="12" destOrd="0" presId="urn:microsoft.com/office/officeart/2005/8/layout/chevron1"/>
    <dgm:cxn modelId="{E706BF89-F425-4806-986C-118DC709DB67}" type="presParOf" srcId="{F969020B-CFBB-4296-AA17-A2619BF6279F}" destId="{18C5F1B0-3BEC-4CB5-9A57-37F80DEC7BDD}" srcOrd="13" destOrd="0" presId="urn:microsoft.com/office/officeart/2005/8/layout/chevron1"/>
    <dgm:cxn modelId="{159E8AF9-42EA-4A77-B0E8-6CCCE9BB9194}" type="presParOf" srcId="{F969020B-CFBB-4296-AA17-A2619BF6279F}" destId="{1CE28752-88FA-48ED-8EF4-F709E6BA0B4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631B29-22BC-46AD-9190-7DD61581618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s-CL"/>
        </a:p>
      </dgm:t>
    </dgm:pt>
    <dgm:pt modelId="{6B5B58DD-8715-4EDA-AA15-0D148ADD79AC}">
      <dgm:prSet phldrT="[Texto]"/>
      <dgm:spPr>
        <a:solidFill>
          <a:schemeClr val="accent1">
            <a:lumMod val="75000"/>
          </a:schemeClr>
        </a:solidFill>
      </dgm:spPr>
      <dgm:t>
        <a:bodyPr/>
        <a:lstStyle/>
        <a:p>
          <a:r>
            <a:rPr lang="es-CL" b="1" dirty="0"/>
            <a:t>Perforación</a:t>
          </a:r>
        </a:p>
      </dgm:t>
    </dgm:pt>
    <dgm:pt modelId="{8B298D6C-6324-472D-B0DA-7B86D634DEA6}" type="parTrans" cxnId="{7C826075-1501-468B-A74C-6FEEFE776FCA}">
      <dgm:prSet/>
      <dgm:spPr/>
      <dgm:t>
        <a:bodyPr/>
        <a:lstStyle/>
        <a:p>
          <a:endParaRPr lang="es-CL" b="1"/>
        </a:p>
      </dgm:t>
    </dgm:pt>
    <dgm:pt modelId="{C2F7F1DB-5A2D-46F0-B346-49CC3D57CDDA}" type="sibTrans" cxnId="{7C826075-1501-468B-A74C-6FEEFE776FCA}">
      <dgm:prSet/>
      <dgm:spPr/>
      <dgm:t>
        <a:bodyPr/>
        <a:lstStyle/>
        <a:p>
          <a:endParaRPr lang="es-CL" b="1"/>
        </a:p>
      </dgm:t>
    </dgm:pt>
    <dgm:pt modelId="{AA506C2A-1549-45C1-9BE0-80EE8688EB72}">
      <dgm:prSet phldrT="[Texto]"/>
      <dgm:spPr>
        <a:solidFill>
          <a:schemeClr val="accent1"/>
        </a:solidFill>
      </dgm:spPr>
      <dgm:t>
        <a:bodyPr/>
        <a:lstStyle/>
        <a:p>
          <a:r>
            <a:rPr lang="es-CL" b="1" dirty="0"/>
            <a:t>Tronadura</a:t>
          </a:r>
        </a:p>
      </dgm:t>
    </dgm:pt>
    <dgm:pt modelId="{F7E4DED1-578B-4DD9-A579-2D34C468AA80}" type="parTrans" cxnId="{EF0A5D0D-0F77-4F54-95F9-5B5E1889063F}">
      <dgm:prSet/>
      <dgm:spPr/>
      <dgm:t>
        <a:bodyPr/>
        <a:lstStyle/>
        <a:p>
          <a:endParaRPr lang="es-CL" b="1"/>
        </a:p>
      </dgm:t>
    </dgm:pt>
    <dgm:pt modelId="{F84FEA6F-BF61-498D-8010-30D1B0B73FD5}" type="sibTrans" cxnId="{EF0A5D0D-0F77-4F54-95F9-5B5E1889063F}">
      <dgm:prSet/>
      <dgm:spPr/>
      <dgm:t>
        <a:bodyPr/>
        <a:lstStyle/>
        <a:p>
          <a:endParaRPr lang="es-CL" b="1"/>
        </a:p>
      </dgm:t>
    </dgm:pt>
    <dgm:pt modelId="{97AC59D2-B632-420D-95A1-D1FC816337A7}">
      <dgm:prSet phldrT="[Texto]"/>
      <dgm:spPr>
        <a:solidFill>
          <a:schemeClr val="accent1">
            <a:lumMod val="60000"/>
            <a:lumOff val="40000"/>
          </a:schemeClr>
        </a:solidFill>
      </dgm:spPr>
      <dgm:t>
        <a:bodyPr/>
        <a:lstStyle/>
        <a:p>
          <a:r>
            <a:rPr lang="es-CL" b="1" dirty="0"/>
            <a:t>Carguío</a:t>
          </a:r>
        </a:p>
      </dgm:t>
    </dgm:pt>
    <dgm:pt modelId="{26D452C4-7B72-4BAE-AB58-552796F3CE1B}" type="parTrans" cxnId="{9E5438CD-125B-4157-97F2-C46D17219594}">
      <dgm:prSet/>
      <dgm:spPr/>
      <dgm:t>
        <a:bodyPr/>
        <a:lstStyle/>
        <a:p>
          <a:endParaRPr lang="es-CL" b="1"/>
        </a:p>
      </dgm:t>
    </dgm:pt>
    <dgm:pt modelId="{883892ED-17F4-4BC8-9588-2746EE7A0329}" type="sibTrans" cxnId="{9E5438CD-125B-4157-97F2-C46D17219594}">
      <dgm:prSet/>
      <dgm:spPr/>
      <dgm:t>
        <a:bodyPr/>
        <a:lstStyle/>
        <a:p>
          <a:endParaRPr lang="es-CL" b="1"/>
        </a:p>
      </dgm:t>
    </dgm:pt>
    <dgm:pt modelId="{6646D748-80E5-4777-9014-8925BEFDB8EF}">
      <dgm:prSet/>
      <dgm:spPr>
        <a:solidFill>
          <a:schemeClr val="accent1">
            <a:lumMod val="40000"/>
            <a:lumOff val="60000"/>
          </a:schemeClr>
        </a:solidFill>
      </dgm:spPr>
      <dgm:t>
        <a:bodyPr/>
        <a:lstStyle/>
        <a:p>
          <a:r>
            <a:rPr lang="es-CL" b="1" dirty="0"/>
            <a:t>Transporte</a:t>
          </a:r>
        </a:p>
      </dgm:t>
    </dgm:pt>
    <dgm:pt modelId="{C958D73F-E481-4CFA-91E9-03E7FD677405}" type="parTrans" cxnId="{1C789C85-E0E5-4A56-BFAC-673C41C60C85}">
      <dgm:prSet/>
      <dgm:spPr/>
      <dgm:t>
        <a:bodyPr/>
        <a:lstStyle/>
        <a:p>
          <a:endParaRPr lang="es-CL" b="1"/>
        </a:p>
      </dgm:t>
    </dgm:pt>
    <dgm:pt modelId="{1B3FAF63-2BFB-4981-A44B-4F6BCFB493B3}" type="sibTrans" cxnId="{1C789C85-E0E5-4A56-BFAC-673C41C60C85}">
      <dgm:prSet/>
      <dgm:spPr/>
      <dgm:t>
        <a:bodyPr/>
        <a:lstStyle/>
        <a:p>
          <a:endParaRPr lang="es-CL" b="1"/>
        </a:p>
      </dgm:t>
    </dgm:pt>
    <dgm:pt modelId="{6107BD42-920A-4941-97A1-384CE193CF96}">
      <dgm:prSet/>
      <dgm:spPr>
        <a:solidFill>
          <a:schemeClr val="accent4">
            <a:lumMod val="60000"/>
            <a:lumOff val="40000"/>
          </a:schemeClr>
        </a:solidFill>
      </dgm:spPr>
      <dgm:t>
        <a:bodyPr/>
        <a:lstStyle/>
        <a:p>
          <a:r>
            <a:rPr lang="es-CL" b="1" dirty="0"/>
            <a:t>Procesos Posteriores</a:t>
          </a:r>
        </a:p>
      </dgm:t>
    </dgm:pt>
    <dgm:pt modelId="{3A4C5F14-4BCF-4733-802F-C51705434513}" type="parTrans" cxnId="{64A3F4C8-0FDC-4779-88F2-3B78231C2C2F}">
      <dgm:prSet/>
      <dgm:spPr/>
      <dgm:t>
        <a:bodyPr/>
        <a:lstStyle/>
        <a:p>
          <a:endParaRPr lang="es-CL" b="1"/>
        </a:p>
      </dgm:t>
    </dgm:pt>
    <dgm:pt modelId="{CED157A3-DFAB-420A-951E-799E96E061A5}" type="sibTrans" cxnId="{64A3F4C8-0FDC-4779-88F2-3B78231C2C2F}">
      <dgm:prSet/>
      <dgm:spPr/>
      <dgm:t>
        <a:bodyPr/>
        <a:lstStyle/>
        <a:p>
          <a:endParaRPr lang="es-CL" b="1"/>
        </a:p>
      </dgm:t>
    </dgm:pt>
    <dgm:pt modelId="{2132B38D-E0D3-4B9C-847B-16E233E8E647}">
      <dgm:prSet phldrT="[Texto]"/>
      <dgm:spPr>
        <a:solidFill>
          <a:schemeClr val="accent4">
            <a:lumMod val="60000"/>
            <a:lumOff val="40000"/>
          </a:schemeClr>
        </a:solidFill>
      </dgm:spPr>
      <dgm:t>
        <a:bodyPr/>
        <a:lstStyle/>
        <a:p>
          <a:r>
            <a:rPr lang="es-CL" b="1" dirty="0"/>
            <a:t>Procesos Previos</a:t>
          </a:r>
        </a:p>
      </dgm:t>
    </dgm:pt>
    <dgm:pt modelId="{B9B47CE3-1C55-413F-8013-A20E2D0DC2A7}" type="parTrans" cxnId="{1300E949-C3BE-4D59-AAAF-3153B2DAFFDA}">
      <dgm:prSet/>
      <dgm:spPr/>
      <dgm:t>
        <a:bodyPr/>
        <a:lstStyle/>
        <a:p>
          <a:endParaRPr lang="es-CL" b="1"/>
        </a:p>
      </dgm:t>
    </dgm:pt>
    <dgm:pt modelId="{57CFC7DB-1149-4E54-BD78-5DC609262EBE}" type="sibTrans" cxnId="{1300E949-C3BE-4D59-AAAF-3153B2DAFFDA}">
      <dgm:prSet/>
      <dgm:spPr/>
      <dgm:t>
        <a:bodyPr/>
        <a:lstStyle/>
        <a:p>
          <a:endParaRPr lang="es-CL" b="1"/>
        </a:p>
      </dgm:t>
    </dgm:pt>
    <dgm:pt modelId="{F0E9E943-FE39-4E68-B53F-E0265A8BD8A7}">
      <dgm:prSet/>
      <dgm:spPr>
        <a:solidFill>
          <a:schemeClr val="accent1">
            <a:lumMod val="40000"/>
            <a:lumOff val="60000"/>
          </a:schemeClr>
        </a:solidFill>
      </dgm:spPr>
      <dgm:t>
        <a:bodyPr/>
        <a:lstStyle/>
        <a:p>
          <a:r>
            <a:rPr lang="es-CL" b="1" dirty="0"/>
            <a:t>Vaciado</a:t>
          </a:r>
        </a:p>
      </dgm:t>
    </dgm:pt>
    <dgm:pt modelId="{F547CD4F-B4C7-4DB3-8FDA-F89CC07FC105}" type="parTrans" cxnId="{4D3D3E52-7581-4ED3-B637-3ADCD0A8FBBD}">
      <dgm:prSet/>
      <dgm:spPr/>
      <dgm:t>
        <a:bodyPr/>
        <a:lstStyle/>
        <a:p>
          <a:endParaRPr lang="es-CL"/>
        </a:p>
      </dgm:t>
    </dgm:pt>
    <dgm:pt modelId="{315388C5-75E2-4662-8F5B-664005C00C8A}" type="sibTrans" cxnId="{4D3D3E52-7581-4ED3-B637-3ADCD0A8FBBD}">
      <dgm:prSet/>
      <dgm:spPr/>
      <dgm:t>
        <a:bodyPr/>
        <a:lstStyle/>
        <a:p>
          <a:endParaRPr lang="es-CL"/>
        </a:p>
      </dgm:t>
    </dgm:pt>
    <dgm:pt modelId="{9E60758A-E1CF-4949-8C8A-C990F7DFBF82}">
      <dgm:prSet phldrT="[Texto]"/>
      <dgm:spPr>
        <a:solidFill>
          <a:schemeClr val="accent1"/>
        </a:solidFill>
      </dgm:spPr>
      <dgm:t>
        <a:bodyPr/>
        <a:lstStyle/>
        <a:p>
          <a:r>
            <a:rPr lang="es-CL" b="1" dirty="0"/>
            <a:t>Planificación</a:t>
          </a:r>
        </a:p>
      </dgm:t>
    </dgm:pt>
    <dgm:pt modelId="{0EA59478-4A96-4BCF-865B-FEA2201522BA}" type="parTrans" cxnId="{6F49FBFC-7530-4752-8D33-E9478FE938DD}">
      <dgm:prSet/>
      <dgm:spPr/>
      <dgm:t>
        <a:bodyPr/>
        <a:lstStyle/>
        <a:p>
          <a:endParaRPr lang="es-CL"/>
        </a:p>
      </dgm:t>
    </dgm:pt>
    <dgm:pt modelId="{A316EB1B-9FC6-472F-8A5E-0111B0A9A1E8}" type="sibTrans" cxnId="{6F49FBFC-7530-4752-8D33-E9478FE938DD}">
      <dgm:prSet/>
      <dgm:spPr/>
      <dgm:t>
        <a:bodyPr/>
        <a:lstStyle/>
        <a:p>
          <a:endParaRPr lang="es-CL"/>
        </a:p>
      </dgm:t>
    </dgm:pt>
    <dgm:pt modelId="{F969020B-CFBB-4296-AA17-A2619BF6279F}" type="pres">
      <dgm:prSet presAssocID="{BD631B29-22BC-46AD-9190-7DD61581618F}" presName="Name0" presStyleCnt="0">
        <dgm:presLayoutVars>
          <dgm:dir/>
          <dgm:animLvl val="lvl"/>
          <dgm:resizeHandles val="exact"/>
        </dgm:presLayoutVars>
      </dgm:prSet>
      <dgm:spPr/>
    </dgm:pt>
    <dgm:pt modelId="{35359EAA-1D68-44CB-B79D-C5365E2DB2AE}" type="pres">
      <dgm:prSet presAssocID="{2132B38D-E0D3-4B9C-847B-16E233E8E647}" presName="parTxOnly" presStyleLbl="node1" presStyleIdx="0" presStyleCnt="8">
        <dgm:presLayoutVars>
          <dgm:chMax val="0"/>
          <dgm:chPref val="0"/>
          <dgm:bulletEnabled val="1"/>
        </dgm:presLayoutVars>
      </dgm:prSet>
      <dgm:spPr/>
    </dgm:pt>
    <dgm:pt modelId="{5D0A5021-39C2-4086-9589-A4D5C974BBE9}" type="pres">
      <dgm:prSet presAssocID="{57CFC7DB-1149-4E54-BD78-5DC609262EBE}" presName="parTxOnlySpace" presStyleCnt="0"/>
      <dgm:spPr/>
    </dgm:pt>
    <dgm:pt modelId="{A11E29EC-46D6-49A8-B0E4-6A9EAAA4B980}" type="pres">
      <dgm:prSet presAssocID="{6B5B58DD-8715-4EDA-AA15-0D148ADD79AC}" presName="parTxOnly" presStyleLbl="node1" presStyleIdx="1" presStyleCnt="8">
        <dgm:presLayoutVars>
          <dgm:chMax val="0"/>
          <dgm:chPref val="0"/>
          <dgm:bulletEnabled val="1"/>
        </dgm:presLayoutVars>
      </dgm:prSet>
      <dgm:spPr/>
    </dgm:pt>
    <dgm:pt modelId="{4DAC537E-1FF3-431E-8389-2F8E58AACC9E}" type="pres">
      <dgm:prSet presAssocID="{C2F7F1DB-5A2D-46F0-B346-49CC3D57CDDA}" presName="parTxOnlySpace" presStyleCnt="0"/>
      <dgm:spPr/>
    </dgm:pt>
    <dgm:pt modelId="{03374397-7A7B-4498-B414-C5D37B78560D}" type="pres">
      <dgm:prSet presAssocID="{AA506C2A-1549-45C1-9BE0-80EE8688EB72}" presName="parTxOnly" presStyleLbl="node1" presStyleIdx="2" presStyleCnt="8">
        <dgm:presLayoutVars>
          <dgm:chMax val="0"/>
          <dgm:chPref val="0"/>
          <dgm:bulletEnabled val="1"/>
        </dgm:presLayoutVars>
      </dgm:prSet>
      <dgm:spPr/>
    </dgm:pt>
    <dgm:pt modelId="{87989B00-A43C-4201-BD3C-E8B21F02A1BA}" type="pres">
      <dgm:prSet presAssocID="{F84FEA6F-BF61-498D-8010-30D1B0B73FD5}" presName="parTxOnlySpace" presStyleCnt="0"/>
      <dgm:spPr/>
    </dgm:pt>
    <dgm:pt modelId="{2446D1BC-B0DC-42E9-9DC0-2841A0C6F956}" type="pres">
      <dgm:prSet presAssocID="{9E60758A-E1CF-4949-8C8A-C990F7DFBF82}" presName="parTxOnly" presStyleLbl="node1" presStyleIdx="3" presStyleCnt="8">
        <dgm:presLayoutVars>
          <dgm:chMax val="0"/>
          <dgm:chPref val="0"/>
          <dgm:bulletEnabled val="1"/>
        </dgm:presLayoutVars>
      </dgm:prSet>
      <dgm:spPr/>
    </dgm:pt>
    <dgm:pt modelId="{AE82C51D-8F8D-4E2F-A2C9-62318F67A8E0}" type="pres">
      <dgm:prSet presAssocID="{A316EB1B-9FC6-472F-8A5E-0111B0A9A1E8}" presName="parTxOnlySpace" presStyleCnt="0"/>
      <dgm:spPr/>
    </dgm:pt>
    <dgm:pt modelId="{8CD44C11-AA80-4BDE-B9C9-2BC7039C77C5}" type="pres">
      <dgm:prSet presAssocID="{97AC59D2-B632-420D-95A1-D1FC816337A7}" presName="parTxOnly" presStyleLbl="node1" presStyleIdx="4" presStyleCnt="8">
        <dgm:presLayoutVars>
          <dgm:chMax val="0"/>
          <dgm:chPref val="0"/>
          <dgm:bulletEnabled val="1"/>
        </dgm:presLayoutVars>
      </dgm:prSet>
      <dgm:spPr/>
    </dgm:pt>
    <dgm:pt modelId="{A07D7C8F-B3E2-43D8-8BEF-E0D395E96BC6}" type="pres">
      <dgm:prSet presAssocID="{883892ED-17F4-4BC8-9588-2746EE7A0329}" presName="parTxOnlySpace" presStyleCnt="0"/>
      <dgm:spPr/>
    </dgm:pt>
    <dgm:pt modelId="{9B910269-6C1E-44A5-A6EF-233CE7F26EAA}" type="pres">
      <dgm:prSet presAssocID="{6646D748-80E5-4777-9014-8925BEFDB8EF}" presName="parTxOnly" presStyleLbl="node1" presStyleIdx="5" presStyleCnt="8">
        <dgm:presLayoutVars>
          <dgm:chMax val="0"/>
          <dgm:chPref val="0"/>
          <dgm:bulletEnabled val="1"/>
        </dgm:presLayoutVars>
      </dgm:prSet>
      <dgm:spPr/>
    </dgm:pt>
    <dgm:pt modelId="{D353EAC4-7826-456E-89E6-25DBD1C73988}" type="pres">
      <dgm:prSet presAssocID="{1B3FAF63-2BFB-4981-A44B-4F6BCFB493B3}" presName="parTxOnlySpace" presStyleCnt="0"/>
      <dgm:spPr/>
    </dgm:pt>
    <dgm:pt modelId="{C3F305A9-B95C-4F53-B8FF-00EAEB1014E0}" type="pres">
      <dgm:prSet presAssocID="{F0E9E943-FE39-4E68-B53F-E0265A8BD8A7}" presName="parTxOnly" presStyleLbl="node1" presStyleIdx="6" presStyleCnt="8">
        <dgm:presLayoutVars>
          <dgm:chMax val="0"/>
          <dgm:chPref val="0"/>
          <dgm:bulletEnabled val="1"/>
        </dgm:presLayoutVars>
      </dgm:prSet>
      <dgm:spPr/>
    </dgm:pt>
    <dgm:pt modelId="{18C5F1B0-3BEC-4CB5-9A57-37F80DEC7BDD}" type="pres">
      <dgm:prSet presAssocID="{315388C5-75E2-4662-8F5B-664005C00C8A}" presName="parTxOnlySpace" presStyleCnt="0"/>
      <dgm:spPr/>
    </dgm:pt>
    <dgm:pt modelId="{1CE28752-88FA-48ED-8EF4-F709E6BA0B4B}" type="pres">
      <dgm:prSet presAssocID="{6107BD42-920A-4941-97A1-384CE193CF96}" presName="parTxOnly" presStyleLbl="node1" presStyleIdx="7" presStyleCnt="8">
        <dgm:presLayoutVars>
          <dgm:chMax val="0"/>
          <dgm:chPref val="0"/>
          <dgm:bulletEnabled val="1"/>
        </dgm:presLayoutVars>
      </dgm:prSet>
      <dgm:spPr/>
    </dgm:pt>
  </dgm:ptLst>
  <dgm:cxnLst>
    <dgm:cxn modelId="{EF0A5D0D-0F77-4F54-95F9-5B5E1889063F}" srcId="{BD631B29-22BC-46AD-9190-7DD61581618F}" destId="{AA506C2A-1549-45C1-9BE0-80EE8688EB72}" srcOrd="2" destOrd="0" parTransId="{F7E4DED1-578B-4DD9-A579-2D34C468AA80}" sibTransId="{F84FEA6F-BF61-498D-8010-30D1B0B73FD5}"/>
    <dgm:cxn modelId="{1300E949-C3BE-4D59-AAAF-3153B2DAFFDA}" srcId="{BD631B29-22BC-46AD-9190-7DD61581618F}" destId="{2132B38D-E0D3-4B9C-847B-16E233E8E647}" srcOrd="0" destOrd="0" parTransId="{B9B47CE3-1C55-413F-8013-A20E2D0DC2A7}" sibTransId="{57CFC7DB-1149-4E54-BD78-5DC609262EBE}"/>
    <dgm:cxn modelId="{4D3D3E52-7581-4ED3-B637-3ADCD0A8FBBD}" srcId="{BD631B29-22BC-46AD-9190-7DD61581618F}" destId="{F0E9E943-FE39-4E68-B53F-E0265A8BD8A7}" srcOrd="6" destOrd="0" parTransId="{F547CD4F-B4C7-4DB3-8FDA-F89CC07FC105}" sibTransId="{315388C5-75E2-4662-8F5B-664005C00C8A}"/>
    <dgm:cxn modelId="{4CB83457-8912-4174-AA60-B4D56CC4EFAE}" type="presOf" srcId="{6B5B58DD-8715-4EDA-AA15-0D148ADD79AC}" destId="{A11E29EC-46D6-49A8-B0E4-6A9EAAA4B980}" srcOrd="0" destOrd="0" presId="urn:microsoft.com/office/officeart/2005/8/layout/chevron1"/>
    <dgm:cxn modelId="{F43E4D58-06DF-42FB-AE51-A673937D2833}" type="presOf" srcId="{9E60758A-E1CF-4949-8C8A-C990F7DFBF82}" destId="{2446D1BC-B0DC-42E9-9DC0-2841A0C6F956}" srcOrd="0" destOrd="0" presId="urn:microsoft.com/office/officeart/2005/8/layout/chevron1"/>
    <dgm:cxn modelId="{7C826075-1501-468B-A74C-6FEEFE776FCA}" srcId="{BD631B29-22BC-46AD-9190-7DD61581618F}" destId="{6B5B58DD-8715-4EDA-AA15-0D148ADD79AC}" srcOrd="1" destOrd="0" parTransId="{8B298D6C-6324-472D-B0DA-7B86D634DEA6}" sibTransId="{C2F7F1DB-5A2D-46F0-B346-49CC3D57CDDA}"/>
    <dgm:cxn modelId="{E19E0C7D-64D3-4A4D-AEEC-BFB658275398}" type="presOf" srcId="{AA506C2A-1549-45C1-9BE0-80EE8688EB72}" destId="{03374397-7A7B-4498-B414-C5D37B78560D}" srcOrd="0" destOrd="0" presId="urn:microsoft.com/office/officeart/2005/8/layout/chevron1"/>
    <dgm:cxn modelId="{1C789C85-E0E5-4A56-BFAC-673C41C60C85}" srcId="{BD631B29-22BC-46AD-9190-7DD61581618F}" destId="{6646D748-80E5-4777-9014-8925BEFDB8EF}" srcOrd="5" destOrd="0" parTransId="{C958D73F-E481-4CFA-91E9-03E7FD677405}" sibTransId="{1B3FAF63-2BFB-4981-A44B-4F6BCFB493B3}"/>
    <dgm:cxn modelId="{D62388B5-A8AD-47E4-BB74-3DB3F4268F69}" type="presOf" srcId="{2132B38D-E0D3-4B9C-847B-16E233E8E647}" destId="{35359EAA-1D68-44CB-B79D-C5365E2DB2AE}" srcOrd="0" destOrd="0" presId="urn:microsoft.com/office/officeart/2005/8/layout/chevron1"/>
    <dgm:cxn modelId="{04F3B4C0-6B6E-4FA7-825B-D773ADC9BCF9}" type="presOf" srcId="{6107BD42-920A-4941-97A1-384CE193CF96}" destId="{1CE28752-88FA-48ED-8EF4-F709E6BA0B4B}" srcOrd="0" destOrd="0" presId="urn:microsoft.com/office/officeart/2005/8/layout/chevron1"/>
    <dgm:cxn modelId="{5E922BC6-D53E-4A14-8005-9BFC7CACA2B1}" type="presOf" srcId="{97AC59D2-B632-420D-95A1-D1FC816337A7}" destId="{8CD44C11-AA80-4BDE-B9C9-2BC7039C77C5}" srcOrd="0" destOrd="0" presId="urn:microsoft.com/office/officeart/2005/8/layout/chevron1"/>
    <dgm:cxn modelId="{64A3F4C8-0FDC-4779-88F2-3B78231C2C2F}" srcId="{BD631B29-22BC-46AD-9190-7DD61581618F}" destId="{6107BD42-920A-4941-97A1-384CE193CF96}" srcOrd="7" destOrd="0" parTransId="{3A4C5F14-4BCF-4733-802F-C51705434513}" sibTransId="{CED157A3-DFAB-420A-951E-799E96E061A5}"/>
    <dgm:cxn modelId="{9E5438CD-125B-4157-97F2-C46D17219594}" srcId="{BD631B29-22BC-46AD-9190-7DD61581618F}" destId="{97AC59D2-B632-420D-95A1-D1FC816337A7}" srcOrd="4" destOrd="0" parTransId="{26D452C4-7B72-4BAE-AB58-552796F3CE1B}" sibTransId="{883892ED-17F4-4BC8-9588-2746EE7A0329}"/>
    <dgm:cxn modelId="{ED7198CD-6400-4BF4-8CF3-4C4AFA0377EE}" type="presOf" srcId="{F0E9E943-FE39-4E68-B53F-E0265A8BD8A7}" destId="{C3F305A9-B95C-4F53-B8FF-00EAEB1014E0}" srcOrd="0" destOrd="0" presId="urn:microsoft.com/office/officeart/2005/8/layout/chevron1"/>
    <dgm:cxn modelId="{822894E2-0B6B-487E-A589-FC4B6180F6A9}" type="presOf" srcId="{6646D748-80E5-4777-9014-8925BEFDB8EF}" destId="{9B910269-6C1E-44A5-A6EF-233CE7F26EAA}" srcOrd="0" destOrd="0" presId="urn:microsoft.com/office/officeart/2005/8/layout/chevron1"/>
    <dgm:cxn modelId="{960DABEB-6CA1-4683-9275-5F9495401ABA}" type="presOf" srcId="{BD631B29-22BC-46AD-9190-7DD61581618F}" destId="{F969020B-CFBB-4296-AA17-A2619BF6279F}" srcOrd="0" destOrd="0" presId="urn:microsoft.com/office/officeart/2005/8/layout/chevron1"/>
    <dgm:cxn modelId="{6F49FBFC-7530-4752-8D33-E9478FE938DD}" srcId="{BD631B29-22BC-46AD-9190-7DD61581618F}" destId="{9E60758A-E1CF-4949-8C8A-C990F7DFBF82}" srcOrd="3" destOrd="0" parTransId="{0EA59478-4A96-4BCF-865B-FEA2201522BA}" sibTransId="{A316EB1B-9FC6-472F-8A5E-0111B0A9A1E8}"/>
    <dgm:cxn modelId="{2E7BEE65-8394-4E89-BA98-FA3691622C09}" type="presParOf" srcId="{F969020B-CFBB-4296-AA17-A2619BF6279F}" destId="{35359EAA-1D68-44CB-B79D-C5365E2DB2AE}" srcOrd="0" destOrd="0" presId="urn:microsoft.com/office/officeart/2005/8/layout/chevron1"/>
    <dgm:cxn modelId="{7AC41F90-F746-4BEF-A1BE-29CE9A63B814}" type="presParOf" srcId="{F969020B-CFBB-4296-AA17-A2619BF6279F}" destId="{5D0A5021-39C2-4086-9589-A4D5C974BBE9}" srcOrd="1" destOrd="0" presId="urn:microsoft.com/office/officeart/2005/8/layout/chevron1"/>
    <dgm:cxn modelId="{71F0540C-8286-4F15-B7C8-C74D174B87E9}" type="presParOf" srcId="{F969020B-CFBB-4296-AA17-A2619BF6279F}" destId="{A11E29EC-46D6-49A8-B0E4-6A9EAAA4B980}" srcOrd="2" destOrd="0" presId="urn:microsoft.com/office/officeart/2005/8/layout/chevron1"/>
    <dgm:cxn modelId="{DE3C96D8-09C0-4482-9264-0141196CCF2D}" type="presParOf" srcId="{F969020B-CFBB-4296-AA17-A2619BF6279F}" destId="{4DAC537E-1FF3-431E-8389-2F8E58AACC9E}" srcOrd="3" destOrd="0" presId="urn:microsoft.com/office/officeart/2005/8/layout/chevron1"/>
    <dgm:cxn modelId="{5D8ECC66-62CA-41D3-B09E-8EDAA0B2EB77}" type="presParOf" srcId="{F969020B-CFBB-4296-AA17-A2619BF6279F}" destId="{03374397-7A7B-4498-B414-C5D37B78560D}" srcOrd="4" destOrd="0" presId="urn:microsoft.com/office/officeart/2005/8/layout/chevron1"/>
    <dgm:cxn modelId="{07BFAA7F-D0E8-4134-8BF2-79DAFF03F19E}" type="presParOf" srcId="{F969020B-CFBB-4296-AA17-A2619BF6279F}" destId="{87989B00-A43C-4201-BD3C-E8B21F02A1BA}" srcOrd="5" destOrd="0" presId="urn:microsoft.com/office/officeart/2005/8/layout/chevron1"/>
    <dgm:cxn modelId="{ECB9358E-C617-4D4B-8FBB-9CC6146DE30F}" type="presParOf" srcId="{F969020B-CFBB-4296-AA17-A2619BF6279F}" destId="{2446D1BC-B0DC-42E9-9DC0-2841A0C6F956}" srcOrd="6" destOrd="0" presId="urn:microsoft.com/office/officeart/2005/8/layout/chevron1"/>
    <dgm:cxn modelId="{D4399056-8DA1-41A8-9589-C540240E66FE}" type="presParOf" srcId="{F969020B-CFBB-4296-AA17-A2619BF6279F}" destId="{AE82C51D-8F8D-4E2F-A2C9-62318F67A8E0}" srcOrd="7" destOrd="0" presId="urn:microsoft.com/office/officeart/2005/8/layout/chevron1"/>
    <dgm:cxn modelId="{E00C7F27-0852-4DF7-BCC7-CC6609314CD7}" type="presParOf" srcId="{F969020B-CFBB-4296-AA17-A2619BF6279F}" destId="{8CD44C11-AA80-4BDE-B9C9-2BC7039C77C5}" srcOrd="8" destOrd="0" presId="urn:microsoft.com/office/officeart/2005/8/layout/chevron1"/>
    <dgm:cxn modelId="{5307F688-5645-44A3-9C81-CC3A1D384E04}" type="presParOf" srcId="{F969020B-CFBB-4296-AA17-A2619BF6279F}" destId="{A07D7C8F-B3E2-43D8-8BEF-E0D395E96BC6}" srcOrd="9" destOrd="0" presId="urn:microsoft.com/office/officeart/2005/8/layout/chevron1"/>
    <dgm:cxn modelId="{3A5FA76F-7CDE-4D19-BFF3-A07325D1EC78}" type="presParOf" srcId="{F969020B-CFBB-4296-AA17-A2619BF6279F}" destId="{9B910269-6C1E-44A5-A6EF-233CE7F26EAA}" srcOrd="10" destOrd="0" presId="urn:microsoft.com/office/officeart/2005/8/layout/chevron1"/>
    <dgm:cxn modelId="{D83F0293-06DB-40B8-A346-79703C0AC70E}" type="presParOf" srcId="{F969020B-CFBB-4296-AA17-A2619BF6279F}" destId="{D353EAC4-7826-456E-89E6-25DBD1C73988}" srcOrd="11" destOrd="0" presId="urn:microsoft.com/office/officeart/2005/8/layout/chevron1"/>
    <dgm:cxn modelId="{DB7EA534-8B1A-46E7-A805-2D3AB79216FF}" type="presParOf" srcId="{F969020B-CFBB-4296-AA17-A2619BF6279F}" destId="{C3F305A9-B95C-4F53-B8FF-00EAEB1014E0}" srcOrd="12" destOrd="0" presId="urn:microsoft.com/office/officeart/2005/8/layout/chevron1"/>
    <dgm:cxn modelId="{E706BF89-F425-4806-986C-118DC709DB67}" type="presParOf" srcId="{F969020B-CFBB-4296-AA17-A2619BF6279F}" destId="{18C5F1B0-3BEC-4CB5-9A57-37F80DEC7BDD}" srcOrd="13" destOrd="0" presId="urn:microsoft.com/office/officeart/2005/8/layout/chevron1"/>
    <dgm:cxn modelId="{159E8AF9-42EA-4A77-B0E8-6CCCE9BB9194}" type="presParOf" srcId="{F969020B-CFBB-4296-AA17-A2619BF6279F}" destId="{1CE28752-88FA-48ED-8EF4-F709E6BA0B4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631B29-22BC-46AD-9190-7DD61581618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s-CL"/>
        </a:p>
      </dgm:t>
    </dgm:pt>
    <dgm:pt modelId="{6B5B58DD-8715-4EDA-AA15-0D148ADD79AC}">
      <dgm:prSet phldrT="[Texto]"/>
      <dgm:spPr>
        <a:solidFill>
          <a:schemeClr val="accent1">
            <a:lumMod val="75000"/>
          </a:schemeClr>
        </a:solidFill>
      </dgm:spPr>
      <dgm:t>
        <a:bodyPr/>
        <a:lstStyle/>
        <a:p>
          <a:r>
            <a:rPr lang="es-CL" b="1" dirty="0"/>
            <a:t>Perforación</a:t>
          </a:r>
        </a:p>
      </dgm:t>
    </dgm:pt>
    <dgm:pt modelId="{8B298D6C-6324-472D-B0DA-7B86D634DEA6}" type="parTrans" cxnId="{7C826075-1501-468B-A74C-6FEEFE776FCA}">
      <dgm:prSet/>
      <dgm:spPr/>
      <dgm:t>
        <a:bodyPr/>
        <a:lstStyle/>
        <a:p>
          <a:endParaRPr lang="es-CL" b="1"/>
        </a:p>
      </dgm:t>
    </dgm:pt>
    <dgm:pt modelId="{C2F7F1DB-5A2D-46F0-B346-49CC3D57CDDA}" type="sibTrans" cxnId="{7C826075-1501-468B-A74C-6FEEFE776FCA}">
      <dgm:prSet/>
      <dgm:spPr/>
      <dgm:t>
        <a:bodyPr/>
        <a:lstStyle/>
        <a:p>
          <a:endParaRPr lang="es-CL" b="1"/>
        </a:p>
      </dgm:t>
    </dgm:pt>
    <dgm:pt modelId="{AA506C2A-1549-45C1-9BE0-80EE8688EB72}">
      <dgm:prSet phldrT="[Texto]"/>
      <dgm:spPr>
        <a:solidFill>
          <a:schemeClr val="accent1"/>
        </a:solidFill>
      </dgm:spPr>
      <dgm:t>
        <a:bodyPr/>
        <a:lstStyle/>
        <a:p>
          <a:r>
            <a:rPr lang="es-CL" b="1" dirty="0"/>
            <a:t>Tronadura</a:t>
          </a:r>
        </a:p>
      </dgm:t>
    </dgm:pt>
    <dgm:pt modelId="{F7E4DED1-578B-4DD9-A579-2D34C468AA80}" type="parTrans" cxnId="{EF0A5D0D-0F77-4F54-95F9-5B5E1889063F}">
      <dgm:prSet/>
      <dgm:spPr/>
      <dgm:t>
        <a:bodyPr/>
        <a:lstStyle/>
        <a:p>
          <a:endParaRPr lang="es-CL" b="1"/>
        </a:p>
      </dgm:t>
    </dgm:pt>
    <dgm:pt modelId="{F84FEA6F-BF61-498D-8010-30D1B0B73FD5}" type="sibTrans" cxnId="{EF0A5D0D-0F77-4F54-95F9-5B5E1889063F}">
      <dgm:prSet/>
      <dgm:spPr/>
      <dgm:t>
        <a:bodyPr/>
        <a:lstStyle/>
        <a:p>
          <a:endParaRPr lang="es-CL" b="1"/>
        </a:p>
      </dgm:t>
    </dgm:pt>
    <dgm:pt modelId="{97AC59D2-B632-420D-95A1-D1FC816337A7}">
      <dgm:prSet phldrT="[Texto]"/>
      <dgm:spPr>
        <a:solidFill>
          <a:schemeClr val="accent1">
            <a:lumMod val="60000"/>
            <a:lumOff val="40000"/>
          </a:schemeClr>
        </a:solidFill>
      </dgm:spPr>
      <dgm:t>
        <a:bodyPr/>
        <a:lstStyle/>
        <a:p>
          <a:r>
            <a:rPr lang="es-CL" b="1" dirty="0"/>
            <a:t>Carguío</a:t>
          </a:r>
        </a:p>
      </dgm:t>
    </dgm:pt>
    <dgm:pt modelId="{26D452C4-7B72-4BAE-AB58-552796F3CE1B}" type="parTrans" cxnId="{9E5438CD-125B-4157-97F2-C46D17219594}">
      <dgm:prSet/>
      <dgm:spPr/>
      <dgm:t>
        <a:bodyPr/>
        <a:lstStyle/>
        <a:p>
          <a:endParaRPr lang="es-CL" b="1"/>
        </a:p>
      </dgm:t>
    </dgm:pt>
    <dgm:pt modelId="{883892ED-17F4-4BC8-9588-2746EE7A0329}" type="sibTrans" cxnId="{9E5438CD-125B-4157-97F2-C46D17219594}">
      <dgm:prSet/>
      <dgm:spPr/>
      <dgm:t>
        <a:bodyPr/>
        <a:lstStyle/>
        <a:p>
          <a:endParaRPr lang="es-CL" b="1"/>
        </a:p>
      </dgm:t>
    </dgm:pt>
    <dgm:pt modelId="{6646D748-80E5-4777-9014-8925BEFDB8EF}">
      <dgm:prSet/>
      <dgm:spPr>
        <a:solidFill>
          <a:schemeClr val="accent1">
            <a:lumMod val="40000"/>
            <a:lumOff val="60000"/>
          </a:schemeClr>
        </a:solidFill>
      </dgm:spPr>
      <dgm:t>
        <a:bodyPr/>
        <a:lstStyle/>
        <a:p>
          <a:r>
            <a:rPr lang="es-CL" b="1" dirty="0"/>
            <a:t>Transporte</a:t>
          </a:r>
        </a:p>
      </dgm:t>
    </dgm:pt>
    <dgm:pt modelId="{C958D73F-E481-4CFA-91E9-03E7FD677405}" type="parTrans" cxnId="{1C789C85-E0E5-4A56-BFAC-673C41C60C85}">
      <dgm:prSet/>
      <dgm:spPr/>
      <dgm:t>
        <a:bodyPr/>
        <a:lstStyle/>
        <a:p>
          <a:endParaRPr lang="es-CL" b="1"/>
        </a:p>
      </dgm:t>
    </dgm:pt>
    <dgm:pt modelId="{1B3FAF63-2BFB-4981-A44B-4F6BCFB493B3}" type="sibTrans" cxnId="{1C789C85-E0E5-4A56-BFAC-673C41C60C85}">
      <dgm:prSet/>
      <dgm:spPr/>
      <dgm:t>
        <a:bodyPr/>
        <a:lstStyle/>
        <a:p>
          <a:endParaRPr lang="es-CL" b="1"/>
        </a:p>
      </dgm:t>
    </dgm:pt>
    <dgm:pt modelId="{6107BD42-920A-4941-97A1-384CE193CF96}">
      <dgm:prSet/>
      <dgm:spPr>
        <a:solidFill>
          <a:schemeClr val="accent4">
            <a:lumMod val="60000"/>
            <a:lumOff val="40000"/>
          </a:schemeClr>
        </a:solidFill>
      </dgm:spPr>
      <dgm:t>
        <a:bodyPr/>
        <a:lstStyle/>
        <a:p>
          <a:r>
            <a:rPr lang="es-CL" b="1" dirty="0"/>
            <a:t>Procesos Posteriores</a:t>
          </a:r>
        </a:p>
      </dgm:t>
    </dgm:pt>
    <dgm:pt modelId="{3A4C5F14-4BCF-4733-802F-C51705434513}" type="parTrans" cxnId="{64A3F4C8-0FDC-4779-88F2-3B78231C2C2F}">
      <dgm:prSet/>
      <dgm:spPr/>
      <dgm:t>
        <a:bodyPr/>
        <a:lstStyle/>
        <a:p>
          <a:endParaRPr lang="es-CL" b="1"/>
        </a:p>
      </dgm:t>
    </dgm:pt>
    <dgm:pt modelId="{CED157A3-DFAB-420A-951E-799E96E061A5}" type="sibTrans" cxnId="{64A3F4C8-0FDC-4779-88F2-3B78231C2C2F}">
      <dgm:prSet/>
      <dgm:spPr/>
      <dgm:t>
        <a:bodyPr/>
        <a:lstStyle/>
        <a:p>
          <a:endParaRPr lang="es-CL" b="1"/>
        </a:p>
      </dgm:t>
    </dgm:pt>
    <dgm:pt modelId="{2132B38D-E0D3-4B9C-847B-16E233E8E647}">
      <dgm:prSet phldrT="[Texto]"/>
      <dgm:spPr>
        <a:solidFill>
          <a:schemeClr val="accent4">
            <a:lumMod val="60000"/>
            <a:lumOff val="40000"/>
          </a:schemeClr>
        </a:solidFill>
      </dgm:spPr>
      <dgm:t>
        <a:bodyPr/>
        <a:lstStyle/>
        <a:p>
          <a:r>
            <a:rPr lang="es-CL" b="1" dirty="0"/>
            <a:t>Procesos Previos</a:t>
          </a:r>
        </a:p>
      </dgm:t>
    </dgm:pt>
    <dgm:pt modelId="{B9B47CE3-1C55-413F-8013-A20E2D0DC2A7}" type="parTrans" cxnId="{1300E949-C3BE-4D59-AAAF-3153B2DAFFDA}">
      <dgm:prSet/>
      <dgm:spPr/>
      <dgm:t>
        <a:bodyPr/>
        <a:lstStyle/>
        <a:p>
          <a:endParaRPr lang="es-CL" b="1"/>
        </a:p>
      </dgm:t>
    </dgm:pt>
    <dgm:pt modelId="{57CFC7DB-1149-4E54-BD78-5DC609262EBE}" type="sibTrans" cxnId="{1300E949-C3BE-4D59-AAAF-3153B2DAFFDA}">
      <dgm:prSet/>
      <dgm:spPr/>
      <dgm:t>
        <a:bodyPr/>
        <a:lstStyle/>
        <a:p>
          <a:endParaRPr lang="es-CL" b="1"/>
        </a:p>
      </dgm:t>
    </dgm:pt>
    <dgm:pt modelId="{F0E9E943-FE39-4E68-B53F-E0265A8BD8A7}">
      <dgm:prSet/>
      <dgm:spPr>
        <a:solidFill>
          <a:schemeClr val="accent1">
            <a:lumMod val="40000"/>
            <a:lumOff val="60000"/>
          </a:schemeClr>
        </a:solidFill>
      </dgm:spPr>
      <dgm:t>
        <a:bodyPr/>
        <a:lstStyle/>
        <a:p>
          <a:r>
            <a:rPr lang="es-CL" b="1" dirty="0"/>
            <a:t>Vaciado</a:t>
          </a:r>
        </a:p>
      </dgm:t>
    </dgm:pt>
    <dgm:pt modelId="{F547CD4F-B4C7-4DB3-8FDA-F89CC07FC105}" type="parTrans" cxnId="{4D3D3E52-7581-4ED3-B637-3ADCD0A8FBBD}">
      <dgm:prSet/>
      <dgm:spPr/>
      <dgm:t>
        <a:bodyPr/>
        <a:lstStyle/>
        <a:p>
          <a:endParaRPr lang="es-CL"/>
        </a:p>
      </dgm:t>
    </dgm:pt>
    <dgm:pt modelId="{315388C5-75E2-4662-8F5B-664005C00C8A}" type="sibTrans" cxnId="{4D3D3E52-7581-4ED3-B637-3ADCD0A8FBBD}">
      <dgm:prSet/>
      <dgm:spPr/>
      <dgm:t>
        <a:bodyPr/>
        <a:lstStyle/>
        <a:p>
          <a:endParaRPr lang="es-CL"/>
        </a:p>
      </dgm:t>
    </dgm:pt>
    <dgm:pt modelId="{9E60758A-E1CF-4949-8C8A-C990F7DFBF82}">
      <dgm:prSet phldrT="[Texto]"/>
      <dgm:spPr>
        <a:solidFill>
          <a:schemeClr val="accent1"/>
        </a:solidFill>
      </dgm:spPr>
      <dgm:t>
        <a:bodyPr/>
        <a:lstStyle/>
        <a:p>
          <a:r>
            <a:rPr lang="es-CL" b="1" dirty="0"/>
            <a:t>Planificación</a:t>
          </a:r>
        </a:p>
      </dgm:t>
    </dgm:pt>
    <dgm:pt modelId="{0EA59478-4A96-4BCF-865B-FEA2201522BA}" type="parTrans" cxnId="{6F49FBFC-7530-4752-8D33-E9478FE938DD}">
      <dgm:prSet/>
      <dgm:spPr/>
      <dgm:t>
        <a:bodyPr/>
        <a:lstStyle/>
        <a:p>
          <a:endParaRPr lang="es-CL"/>
        </a:p>
      </dgm:t>
    </dgm:pt>
    <dgm:pt modelId="{A316EB1B-9FC6-472F-8A5E-0111B0A9A1E8}" type="sibTrans" cxnId="{6F49FBFC-7530-4752-8D33-E9478FE938DD}">
      <dgm:prSet/>
      <dgm:spPr/>
      <dgm:t>
        <a:bodyPr/>
        <a:lstStyle/>
        <a:p>
          <a:endParaRPr lang="es-CL"/>
        </a:p>
      </dgm:t>
    </dgm:pt>
    <dgm:pt modelId="{F969020B-CFBB-4296-AA17-A2619BF6279F}" type="pres">
      <dgm:prSet presAssocID="{BD631B29-22BC-46AD-9190-7DD61581618F}" presName="Name0" presStyleCnt="0">
        <dgm:presLayoutVars>
          <dgm:dir/>
          <dgm:animLvl val="lvl"/>
          <dgm:resizeHandles val="exact"/>
        </dgm:presLayoutVars>
      </dgm:prSet>
      <dgm:spPr/>
    </dgm:pt>
    <dgm:pt modelId="{35359EAA-1D68-44CB-B79D-C5365E2DB2AE}" type="pres">
      <dgm:prSet presAssocID="{2132B38D-E0D3-4B9C-847B-16E233E8E647}" presName="parTxOnly" presStyleLbl="node1" presStyleIdx="0" presStyleCnt="8">
        <dgm:presLayoutVars>
          <dgm:chMax val="0"/>
          <dgm:chPref val="0"/>
          <dgm:bulletEnabled val="1"/>
        </dgm:presLayoutVars>
      </dgm:prSet>
      <dgm:spPr/>
    </dgm:pt>
    <dgm:pt modelId="{5D0A5021-39C2-4086-9589-A4D5C974BBE9}" type="pres">
      <dgm:prSet presAssocID="{57CFC7DB-1149-4E54-BD78-5DC609262EBE}" presName="parTxOnlySpace" presStyleCnt="0"/>
      <dgm:spPr/>
    </dgm:pt>
    <dgm:pt modelId="{A11E29EC-46D6-49A8-B0E4-6A9EAAA4B980}" type="pres">
      <dgm:prSet presAssocID="{6B5B58DD-8715-4EDA-AA15-0D148ADD79AC}" presName="parTxOnly" presStyleLbl="node1" presStyleIdx="1" presStyleCnt="8">
        <dgm:presLayoutVars>
          <dgm:chMax val="0"/>
          <dgm:chPref val="0"/>
          <dgm:bulletEnabled val="1"/>
        </dgm:presLayoutVars>
      </dgm:prSet>
      <dgm:spPr/>
    </dgm:pt>
    <dgm:pt modelId="{4DAC537E-1FF3-431E-8389-2F8E58AACC9E}" type="pres">
      <dgm:prSet presAssocID="{C2F7F1DB-5A2D-46F0-B346-49CC3D57CDDA}" presName="parTxOnlySpace" presStyleCnt="0"/>
      <dgm:spPr/>
    </dgm:pt>
    <dgm:pt modelId="{03374397-7A7B-4498-B414-C5D37B78560D}" type="pres">
      <dgm:prSet presAssocID="{AA506C2A-1549-45C1-9BE0-80EE8688EB72}" presName="parTxOnly" presStyleLbl="node1" presStyleIdx="2" presStyleCnt="8">
        <dgm:presLayoutVars>
          <dgm:chMax val="0"/>
          <dgm:chPref val="0"/>
          <dgm:bulletEnabled val="1"/>
        </dgm:presLayoutVars>
      </dgm:prSet>
      <dgm:spPr/>
    </dgm:pt>
    <dgm:pt modelId="{87989B00-A43C-4201-BD3C-E8B21F02A1BA}" type="pres">
      <dgm:prSet presAssocID="{F84FEA6F-BF61-498D-8010-30D1B0B73FD5}" presName="parTxOnlySpace" presStyleCnt="0"/>
      <dgm:spPr/>
    </dgm:pt>
    <dgm:pt modelId="{2446D1BC-B0DC-42E9-9DC0-2841A0C6F956}" type="pres">
      <dgm:prSet presAssocID="{9E60758A-E1CF-4949-8C8A-C990F7DFBF82}" presName="parTxOnly" presStyleLbl="node1" presStyleIdx="3" presStyleCnt="8">
        <dgm:presLayoutVars>
          <dgm:chMax val="0"/>
          <dgm:chPref val="0"/>
          <dgm:bulletEnabled val="1"/>
        </dgm:presLayoutVars>
      </dgm:prSet>
      <dgm:spPr/>
    </dgm:pt>
    <dgm:pt modelId="{AE82C51D-8F8D-4E2F-A2C9-62318F67A8E0}" type="pres">
      <dgm:prSet presAssocID="{A316EB1B-9FC6-472F-8A5E-0111B0A9A1E8}" presName="parTxOnlySpace" presStyleCnt="0"/>
      <dgm:spPr/>
    </dgm:pt>
    <dgm:pt modelId="{8CD44C11-AA80-4BDE-B9C9-2BC7039C77C5}" type="pres">
      <dgm:prSet presAssocID="{97AC59D2-B632-420D-95A1-D1FC816337A7}" presName="parTxOnly" presStyleLbl="node1" presStyleIdx="4" presStyleCnt="8">
        <dgm:presLayoutVars>
          <dgm:chMax val="0"/>
          <dgm:chPref val="0"/>
          <dgm:bulletEnabled val="1"/>
        </dgm:presLayoutVars>
      </dgm:prSet>
      <dgm:spPr/>
    </dgm:pt>
    <dgm:pt modelId="{A07D7C8F-B3E2-43D8-8BEF-E0D395E96BC6}" type="pres">
      <dgm:prSet presAssocID="{883892ED-17F4-4BC8-9588-2746EE7A0329}" presName="parTxOnlySpace" presStyleCnt="0"/>
      <dgm:spPr/>
    </dgm:pt>
    <dgm:pt modelId="{9B910269-6C1E-44A5-A6EF-233CE7F26EAA}" type="pres">
      <dgm:prSet presAssocID="{6646D748-80E5-4777-9014-8925BEFDB8EF}" presName="parTxOnly" presStyleLbl="node1" presStyleIdx="5" presStyleCnt="8">
        <dgm:presLayoutVars>
          <dgm:chMax val="0"/>
          <dgm:chPref val="0"/>
          <dgm:bulletEnabled val="1"/>
        </dgm:presLayoutVars>
      </dgm:prSet>
      <dgm:spPr/>
    </dgm:pt>
    <dgm:pt modelId="{D353EAC4-7826-456E-89E6-25DBD1C73988}" type="pres">
      <dgm:prSet presAssocID="{1B3FAF63-2BFB-4981-A44B-4F6BCFB493B3}" presName="parTxOnlySpace" presStyleCnt="0"/>
      <dgm:spPr/>
    </dgm:pt>
    <dgm:pt modelId="{C3F305A9-B95C-4F53-B8FF-00EAEB1014E0}" type="pres">
      <dgm:prSet presAssocID="{F0E9E943-FE39-4E68-B53F-E0265A8BD8A7}" presName="parTxOnly" presStyleLbl="node1" presStyleIdx="6" presStyleCnt="8">
        <dgm:presLayoutVars>
          <dgm:chMax val="0"/>
          <dgm:chPref val="0"/>
          <dgm:bulletEnabled val="1"/>
        </dgm:presLayoutVars>
      </dgm:prSet>
      <dgm:spPr/>
    </dgm:pt>
    <dgm:pt modelId="{18C5F1B0-3BEC-4CB5-9A57-37F80DEC7BDD}" type="pres">
      <dgm:prSet presAssocID="{315388C5-75E2-4662-8F5B-664005C00C8A}" presName="parTxOnlySpace" presStyleCnt="0"/>
      <dgm:spPr/>
    </dgm:pt>
    <dgm:pt modelId="{1CE28752-88FA-48ED-8EF4-F709E6BA0B4B}" type="pres">
      <dgm:prSet presAssocID="{6107BD42-920A-4941-97A1-384CE193CF96}" presName="parTxOnly" presStyleLbl="node1" presStyleIdx="7" presStyleCnt="8">
        <dgm:presLayoutVars>
          <dgm:chMax val="0"/>
          <dgm:chPref val="0"/>
          <dgm:bulletEnabled val="1"/>
        </dgm:presLayoutVars>
      </dgm:prSet>
      <dgm:spPr/>
    </dgm:pt>
  </dgm:ptLst>
  <dgm:cxnLst>
    <dgm:cxn modelId="{EF0A5D0D-0F77-4F54-95F9-5B5E1889063F}" srcId="{BD631B29-22BC-46AD-9190-7DD61581618F}" destId="{AA506C2A-1549-45C1-9BE0-80EE8688EB72}" srcOrd="2" destOrd="0" parTransId="{F7E4DED1-578B-4DD9-A579-2D34C468AA80}" sibTransId="{F84FEA6F-BF61-498D-8010-30D1B0B73FD5}"/>
    <dgm:cxn modelId="{1300E949-C3BE-4D59-AAAF-3153B2DAFFDA}" srcId="{BD631B29-22BC-46AD-9190-7DD61581618F}" destId="{2132B38D-E0D3-4B9C-847B-16E233E8E647}" srcOrd="0" destOrd="0" parTransId="{B9B47CE3-1C55-413F-8013-A20E2D0DC2A7}" sibTransId="{57CFC7DB-1149-4E54-BD78-5DC609262EBE}"/>
    <dgm:cxn modelId="{4D3D3E52-7581-4ED3-B637-3ADCD0A8FBBD}" srcId="{BD631B29-22BC-46AD-9190-7DD61581618F}" destId="{F0E9E943-FE39-4E68-B53F-E0265A8BD8A7}" srcOrd="6" destOrd="0" parTransId="{F547CD4F-B4C7-4DB3-8FDA-F89CC07FC105}" sibTransId="{315388C5-75E2-4662-8F5B-664005C00C8A}"/>
    <dgm:cxn modelId="{4CB83457-8912-4174-AA60-B4D56CC4EFAE}" type="presOf" srcId="{6B5B58DD-8715-4EDA-AA15-0D148ADD79AC}" destId="{A11E29EC-46D6-49A8-B0E4-6A9EAAA4B980}" srcOrd="0" destOrd="0" presId="urn:microsoft.com/office/officeart/2005/8/layout/chevron1"/>
    <dgm:cxn modelId="{F43E4D58-06DF-42FB-AE51-A673937D2833}" type="presOf" srcId="{9E60758A-E1CF-4949-8C8A-C990F7DFBF82}" destId="{2446D1BC-B0DC-42E9-9DC0-2841A0C6F956}" srcOrd="0" destOrd="0" presId="urn:microsoft.com/office/officeart/2005/8/layout/chevron1"/>
    <dgm:cxn modelId="{7C826075-1501-468B-A74C-6FEEFE776FCA}" srcId="{BD631B29-22BC-46AD-9190-7DD61581618F}" destId="{6B5B58DD-8715-4EDA-AA15-0D148ADD79AC}" srcOrd="1" destOrd="0" parTransId="{8B298D6C-6324-472D-B0DA-7B86D634DEA6}" sibTransId="{C2F7F1DB-5A2D-46F0-B346-49CC3D57CDDA}"/>
    <dgm:cxn modelId="{E19E0C7D-64D3-4A4D-AEEC-BFB658275398}" type="presOf" srcId="{AA506C2A-1549-45C1-9BE0-80EE8688EB72}" destId="{03374397-7A7B-4498-B414-C5D37B78560D}" srcOrd="0" destOrd="0" presId="urn:microsoft.com/office/officeart/2005/8/layout/chevron1"/>
    <dgm:cxn modelId="{1C789C85-E0E5-4A56-BFAC-673C41C60C85}" srcId="{BD631B29-22BC-46AD-9190-7DD61581618F}" destId="{6646D748-80E5-4777-9014-8925BEFDB8EF}" srcOrd="5" destOrd="0" parTransId="{C958D73F-E481-4CFA-91E9-03E7FD677405}" sibTransId="{1B3FAF63-2BFB-4981-A44B-4F6BCFB493B3}"/>
    <dgm:cxn modelId="{D62388B5-A8AD-47E4-BB74-3DB3F4268F69}" type="presOf" srcId="{2132B38D-E0D3-4B9C-847B-16E233E8E647}" destId="{35359EAA-1D68-44CB-B79D-C5365E2DB2AE}" srcOrd="0" destOrd="0" presId="urn:microsoft.com/office/officeart/2005/8/layout/chevron1"/>
    <dgm:cxn modelId="{04F3B4C0-6B6E-4FA7-825B-D773ADC9BCF9}" type="presOf" srcId="{6107BD42-920A-4941-97A1-384CE193CF96}" destId="{1CE28752-88FA-48ED-8EF4-F709E6BA0B4B}" srcOrd="0" destOrd="0" presId="urn:microsoft.com/office/officeart/2005/8/layout/chevron1"/>
    <dgm:cxn modelId="{5E922BC6-D53E-4A14-8005-9BFC7CACA2B1}" type="presOf" srcId="{97AC59D2-B632-420D-95A1-D1FC816337A7}" destId="{8CD44C11-AA80-4BDE-B9C9-2BC7039C77C5}" srcOrd="0" destOrd="0" presId="urn:microsoft.com/office/officeart/2005/8/layout/chevron1"/>
    <dgm:cxn modelId="{64A3F4C8-0FDC-4779-88F2-3B78231C2C2F}" srcId="{BD631B29-22BC-46AD-9190-7DD61581618F}" destId="{6107BD42-920A-4941-97A1-384CE193CF96}" srcOrd="7" destOrd="0" parTransId="{3A4C5F14-4BCF-4733-802F-C51705434513}" sibTransId="{CED157A3-DFAB-420A-951E-799E96E061A5}"/>
    <dgm:cxn modelId="{9E5438CD-125B-4157-97F2-C46D17219594}" srcId="{BD631B29-22BC-46AD-9190-7DD61581618F}" destId="{97AC59D2-B632-420D-95A1-D1FC816337A7}" srcOrd="4" destOrd="0" parTransId="{26D452C4-7B72-4BAE-AB58-552796F3CE1B}" sibTransId="{883892ED-17F4-4BC8-9588-2746EE7A0329}"/>
    <dgm:cxn modelId="{ED7198CD-6400-4BF4-8CF3-4C4AFA0377EE}" type="presOf" srcId="{F0E9E943-FE39-4E68-B53F-E0265A8BD8A7}" destId="{C3F305A9-B95C-4F53-B8FF-00EAEB1014E0}" srcOrd="0" destOrd="0" presId="urn:microsoft.com/office/officeart/2005/8/layout/chevron1"/>
    <dgm:cxn modelId="{822894E2-0B6B-487E-A589-FC4B6180F6A9}" type="presOf" srcId="{6646D748-80E5-4777-9014-8925BEFDB8EF}" destId="{9B910269-6C1E-44A5-A6EF-233CE7F26EAA}" srcOrd="0" destOrd="0" presId="urn:microsoft.com/office/officeart/2005/8/layout/chevron1"/>
    <dgm:cxn modelId="{960DABEB-6CA1-4683-9275-5F9495401ABA}" type="presOf" srcId="{BD631B29-22BC-46AD-9190-7DD61581618F}" destId="{F969020B-CFBB-4296-AA17-A2619BF6279F}" srcOrd="0" destOrd="0" presId="urn:microsoft.com/office/officeart/2005/8/layout/chevron1"/>
    <dgm:cxn modelId="{6F49FBFC-7530-4752-8D33-E9478FE938DD}" srcId="{BD631B29-22BC-46AD-9190-7DD61581618F}" destId="{9E60758A-E1CF-4949-8C8A-C990F7DFBF82}" srcOrd="3" destOrd="0" parTransId="{0EA59478-4A96-4BCF-865B-FEA2201522BA}" sibTransId="{A316EB1B-9FC6-472F-8A5E-0111B0A9A1E8}"/>
    <dgm:cxn modelId="{2E7BEE65-8394-4E89-BA98-FA3691622C09}" type="presParOf" srcId="{F969020B-CFBB-4296-AA17-A2619BF6279F}" destId="{35359EAA-1D68-44CB-B79D-C5365E2DB2AE}" srcOrd="0" destOrd="0" presId="urn:microsoft.com/office/officeart/2005/8/layout/chevron1"/>
    <dgm:cxn modelId="{7AC41F90-F746-4BEF-A1BE-29CE9A63B814}" type="presParOf" srcId="{F969020B-CFBB-4296-AA17-A2619BF6279F}" destId="{5D0A5021-39C2-4086-9589-A4D5C974BBE9}" srcOrd="1" destOrd="0" presId="urn:microsoft.com/office/officeart/2005/8/layout/chevron1"/>
    <dgm:cxn modelId="{71F0540C-8286-4F15-B7C8-C74D174B87E9}" type="presParOf" srcId="{F969020B-CFBB-4296-AA17-A2619BF6279F}" destId="{A11E29EC-46D6-49A8-B0E4-6A9EAAA4B980}" srcOrd="2" destOrd="0" presId="urn:microsoft.com/office/officeart/2005/8/layout/chevron1"/>
    <dgm:cxn modelId="{DE3C96D8-09C0-4482-9264-0141196CCF2D}" type="presParOf" srcId="{F969020B-CFBB-4296-AA17-A2619BF6279F}" destId="{4DAC537E-1FF3-431E-8389-2F8E58AACC9E}" srcOrd="3" destOrd="0" presId="urn:microsoft.com/office/officeart/2005/8/layout/chevron1"/>
    <dgm:cxn modelId="{5D8ECC66-62CA-41D3-B09E-8EDAA0B2EB77}" type="presParOf" srcId="{F969020B-CFBB-4296-AA17-A2619BF6279F}" destId="{03374397-7A7B-4498-B414-C5D37B78560D}" srcOrd="4" destOrd="0" presId="urn:microsoft.com/office/officeart/2005/8/layout/chevron1"/>
    <dgm:cxn modelId="{07BFAA7F-D0E8-4134-8BF2-79DAFF03F19E}" type="presParOf" srcId="{F969020B-CFBB-4296-AA17-A2619BF6279F}" destId="{87989B00-A43C-4201-BD3C-E8B21F02A1BA}" srcOrd="5" destOrd="0" presId="urn:microsoft.com/office/officeart/2005/8/layout/chevron1"/>
    <dgm:cxn modelId="{ECB9358E-C617-4D4B-8FBB-9CC6146DE30F}" type="presParOf" srcId="{F969020B-CFBB-4296-AA17-A2619BF6279F}" destId="{2446D1BC-B0DC-42E9-9DC0-2841A0C6F956}" srcOrd="6" destOrd="0" presId="urn:microsoft.com/office/officeart/2005/8/layout/chevron1"/>
    <dgm:cxn modelId="{D4399056-8DA1-41A8-9589-C540240E66FE}" type="presParOf" srcId="{F969020B-CFBB-4296-AA17-A2619BF6279F}" destId="{AE82C51D-8F8D-4E2F-A2C9-62318F67A8E0}" srcOrd="7" destOrd="0" presId="urn:microsoft.com/office/officeart/2005/8/layout/chevron1"/>
    <dgm:cxn modelId="{E00C7F27-0852-4DF7-BCC7-CC6609314CD7}" type="presParOf" srcId="{F969020B-CFBB-4296-AA17-A2619BF6279F}" destId="{8CD44C11-AA80-4BDE-B9C9-2BC7039C77C5}" srcOrd="8" destOrd="0" presId="urn:microsoft.com/office/officeart/2005/8/layout/chevron1"/>
    <dgm:cxn modelId="{5307F688-5645-44A3-9C81-CC3A1D384E04}" type="presParOf" srcId="{F969020B-CFBB-4296-AA17-A2619BF6279F}" destId="{A07D7C8F-B3E2-43D8-8BEF-E0D395E96BC6}" srcOrd="9" destOrd="0" presId="urn:microsoft.com/office/officeart/2005/8/layout/chevron1"/>
    <dgm:cxn modelId="{3A5FA76F-7CDE-4D19-BFF3-A07325D1EC78}" type="presParOf" srcId="{F969020B-CFBB-4296-AA17-A2619BF6279F}" destId="{9B910269-6C1E-44A5-A6EF-233CE7F26EAA}" srcOrd="10" destOrd="0" presId="urn:microsoft.com/office/officeart/2005/8/layout/chevron1"/>
    <dgm:cxn modelId="{D83F0293-06DB-40B8-A346-79703C0AC70E}" type="presParOf" srcId="{F969020B-CFBB-4296-AA17-A2619BF6279F}" destId="{D353EAC4-7826-456E-89E6-25DBD1C73988}" srcOrd="11" destOrd="0" presId="urn:microsoft.com/office/officeart/2005/8/layout/chevron1"/>
    <dgm:cxn modelId="{DB7EA534-8B1A-46E7-A805-2D3AB79216FF}" type="presParOf" srcId="{F969020B-CFBB-4296-AA17-A2619BF6279F}" destId="{C3F305A9-B95C-4F53-B8FF-00EAEB1014E0}" srcOrd="12" destOrd="0" presId="urn:microsoft.com/office/officeart/2005/8/layout/chevron1"/>
    <dgm:cxn modelId="{E706BF89-F425-4806-986C-118DC709DB67}" type="presParOf" srcId="{F969020B-CFBB-4296-AA17-A2619BF6279F}" destId="{18C5F1B0-3BEC-4CB5-9A57-37F80DEC7BDD}" srcOrd="13" destOrd="0" presId="urn:microsoft.com/office/officeart/2005/8/layout/chevron1"/>
    <dgm:cxn modelId="{159E8AF9-42EA-4A77-B0E8-6CCCE9BB9194}" type="presParOf" srcId="{F969020B-CFBB-4296-AA17-A2619BF6279F}" destId="{1CE28752-88FA-48ED-8EF4-F709E6BA0B4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59EAA-1D68-44CB-B79D-C5365E2DB2AE}">
      <dsp:nvSpPr>
        <dsp:cNvPr id="0" name=""/>
        <dsp:cNvSpPr/>
      </dsp:nvSpPr>
      <dsp:spPr>
        <a:xfrm>
          <a:off x="965" y="2673724"/>
          <a:ext cx="1547789" cy="619115"/>
        </a:xfrm>
        <a:prstGeom prst="chevron">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Procesos Previos</a:t>
          </a:r>
        </a:p>
      </dsp:txBody>
      <dsp:txXfrm>
        <a:off x="310523" y="2673724"/>
        <a:ext cx="928674" cy="619115"/>
      </dsp:txXfrm>
    </dsp:sp>
    <dsp:sp modelId="{A11E29EC-46D6-49A8-B0E4-6A9EAAA4B980}">
      <dsp:nvSpPr>
        <dsp:cNvPr id="0" name=""/>
        <dsp:cNvSpPr/>
      </dsp:nvSpPr>
      <dsp:spPr>
        <a:xfrm>
          <a:off x="1393975" y="2673724"/>
          <a:ext cx="1547789" cy="619115"/>
        </a:xfrm>
        <a:prstGeom prst="chevron">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Perforación</a:t>
          </a:r>
        </a:p>
      </dsp:txBody>
      <dsp:txXfrm>
        <a:off x="1703533" y="2673724"/>
        <a:ext cx="928674" cy="619115"/>
      </dsp:txXfrm>
    </dsp:sp>
    <dsp:sp modelId="{03374397-7A7B-4498-B414-C5D37B78560D}">
      <dsp:nvSpPr>
        <dsp:cNvPr id="0" name=""/>
        <dsp:cNvSpPr/>
      </dsp:nvSpPr>
      <dsp:spPr>
        <a:xfrm>
          <a:off x="2786985" y="2673724"/>
          <a:ext cx="1547789" cy="619115"/>
        </a:xfrm>
        <a:prstGeom prst="chevron">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Tronadura</a:t>
          </a:r>
        </a:p>
      </dsp:txBody>
      <dsp:txXfrm>
        <a:off x="3096543" y="2673724"/>
        <a:ext cx="928674" cy="619115"/>
      </dsp:txXfrm>
    </dsp:sp>
    <dsp:sp modelId="{2446D1BC-B0DC-42E9-9DC0-2841A0C6F956}">
      <dsp:nvSpPr>
        <dsp:cNvPr id="0" name=""/>
        <dsp:cNvSpPr/>
      </dsp:nvSpPr>
      <dsp:spPr>
        <a:xfrm>
          <a:off x="4179995" y="2673724"/>
          <a:ext cx="1547789" cy="619115"/>
        </a:xfrm>
        <a:prstGeom prst="chevron">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Planificación</a:t>
          </a:r>
        </a:p>
      </dsp:txBody>
      <dsp:txXfrm>
        <a:off x="4489553" y="2673724"/>
        <a:ext cx="928674" cy="619115"/>
      </dsp:txXfrm>
    </dsp:sp>
    <dsp:sp modelId="{8CD44C11-AA80-4BDE-B9C9-2BC7039C77C5}">
      <dsp:nvSpPr>
        <dsp:cNvPr id="0" name=""/>
        <dsp:cNvSpPr/>
      </dsp:nvSpPr>
      <dsp:spPr>
        <a:xfrm>
          <a:off x="5573006" y="2673724"/>
          <a:ext cx="1547789" cy="619115"/>
        </a:xfrm>
        <a:prstGeom prst="chevron">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Carguío</a:t>
          </a:r>
        </a:p>
      </dsp:txBody>
      <dsp:txXfrm>
        <a:off x="5882564" y="2673724"/>
        <a:ext cx="928674" cy="619115"/>
      </dsp:txXfrm>
    </dsp:sp>
    <dsp:sp modelId="{9B910269-6C1E-44A5-A6EF-233CE7F26EAA}">
      <dsp:nvSpPr>
        <dsp:cNvPr id="0" name=""/>
        <dsp:cNvSpPr/>
      </dsp:nvSpPr>
      <dsp:spPr>
        <a:xfrm>
          <a:off x="6966016" y="2673724"/>
          <a:ext cx="1547789" cy="619115"/>
        </a:xfrm>
        <a:prstGeom prst="chevron">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Transporte</a:t>
          </a:r>
        </a:p>
      </dsp:txBody>
      <dsp:txXfrm>
        <a:off x="7275574" y="2673724"/>
        <a:ext cx="928674" cy="619115"/>
      </dsp:txXfrm>
    </dsp:sp>
    <dsp:sp modelId="{C3F305A9-B95C-4F53-B8FF-00EAEB1014E0}">
      <dsp:nvSpPr>
        <dsp:cNvPr id="0" name=""/>
        <dsp:cNvSpPr/>
      </dsp:nvSpPr>
      <dsp:spPr>
        <a:xfrm>
          <a:off x="8359026" y="2673724"/>
          <a:ext cx="1547789" cy="619115"/>
        </a:xfrm>
        <a:prstGeom prst="chevron">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Vaciado</a:t>
          </a:r>
        </a:p>
      </dsp:txBody>
      <dsp:txXfrm>
        <a:off x="8668584" y="2673724"/>
        <a:ext cx="928674" cy="619115"/>
      </dsp:txXfrm>
    </dsp:sp>
    <dsp:sp modelId="{1CE28752-88FA-48ED-8EF4-F709E6BA0B4B}">
      <dsp:nvSpPr>
        <dsp:cNvPr id="0" name=""/>
        <dsp:cNvSpPr/>
      </dsp:nvSpPr>
      <dsp:spPr>
        <a:xfrm>
          <a:off x="9752036" y="2673724"/>
          <a:ext cx="1547789" cy="619115"/>
        </a:xfrm>
        <a:prstGeom prst="chevron">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Procesos Posteriores</a:t>
          </a:r>
        </a:p>
      </dsp:txBody>
      <dsp:txXfrm>
        <a:off x="10061594" y="2673724"/>
        <a:ext cx="928674" cy="619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59EAA-1D68-44CB-B79D-C5365E2DB2AE}">
      <dsp:nvSpPr>
        <dsp:cNvPr id="0" name=""/>
        <dsp:cNvSpPr/>
      </dsp:nvSpPr>
      <dsp:spPr>
        <a:xfrm>
          <a:off x="965" y="2673724"/>
          <a:ext cx="1547789" cy="619115"/>
        </a:xfrm>
        <a:prstGeom prst="chevron">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Procesos Previos</a:t>
          </a:r>
        </a:p>
      </dsp:txBody>
      <dsp:txXfrm>
        <a:off x="310523" y="2673724"/>
        <a:ext cx="928674" cy="619115"/>
      </dsp:txXfrm>
    </dsp:sp>
    <dsp:sp modelId="{A11E29EC-46D6-49A8-B0E4-6A9EAAA4B980}">
      <dsp:nvSpPr>
        <dsp:cNvPr id="0" name=""/>
        <dsp:cNvSpPr/>
      </dsp:nvSpPr>
      <dsp:spPr>
        <a:xfrm>
          <a:off x="1393975" y="2673724"/>
          <a:ext cx="1547789" cy="619115"/>
        </a:xfrm>
        <a:prstGeom prst="chevron">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Perforación</a:t>
          </a:r>
        </a:p>
      </dsp:txBody>
      <dsp:txXfrm>
        <a:off x="1703533" y="2673724"/>
        <a:ext cx="928674" cy="619115"/>
      </dsp:txXfrm>
    </dsp:sp>
    <dsp:sp modelId="{03374397-7A7B-4498-B414-C5D37B78560D}">
      <dsp:nvSpPr>
        <dsp:cNvPr id="0" name=""/>
        <dsp:cNvSpPr/>
      </dsp:nvSpPr>
      <dsp:spPr>
        <a:xfrm>
          <a:off x="2786985" y="2673724"/>
          <a:ext cx="1547789" cy="619115"/>
        </a:xfrm>
        <a:prstGeom prst="chevron">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Tronadura</a:t>
          </a:r>
        </a:p>
      </dsp:txBody>
      <dsp:txXfrm>
        <a:off x="3096543" y="2673724"/>
        <a:ext cx="928674" cy="619115"/>
      </dsp:txXfrm>
    </dsp:sp>
    <dsp:sp modelId="{2446D1BC-B0DC-42E9-9DC0-2841A0C6F956}">
      <dsp:nvSpPr>
        <dsp:cNvPr id="0" name=""/>
        <dsp:cNvSpPr/>
      </dsp:nvSpPr>
      <dsp:spPr>
        <a:xfrm>
          <a:off x="4179995" y="2673724"/>
          <a:ext cx="1547789" cy="619115"/>
        </a:xfrm>
        <a:prstGeom prst="chevron">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Planificación</a:t>
          </a:r>
        </a:p>
      </dsp:txBody>
      <dsp:txXfrm>
        <a:off x="4489553" y="2673724"/>
        <a:ext cx="928674" cy="619115"/>
      </dsp:txXfrm>
    </dsp:sp>
    <dsp:sp modelId="{8CD44C11-AA80-4BDE-B9C9-2BC7039C77C5}">
      <dsp:nvSpPr>
        <dsp:cNvPr id="0" name=""/>
        <dsp:cNvSpPr/>
      </dsp:nvSpPr>
      <dsp:spPr>
        <a:xfrm>
          <a:off x="5573006" y="2673724"/>
          <a:ext cx="1547789" cy="619115"/>
        </a:xfrm>
        <a:prstGeom prst="chevron">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Carguío</a:t>
          </a:r>
        </a:p>
      </dsp:txBody>
      <dsp:txXfrm>
        <a:off x="5882564" y="2673724"/>
        <a:ext cx="928674" cy="619115"/>
      </dsp:txXfrm>
    </dsp:sp>
    <dsp:sp modelId="{9B910269-6C1E-44A5-A6EF-233CE7F26EAA}">
      <dsp:nvSpPr>
        <dsp:cNvPr id="0" name=""/>
        <dsp:cNvSpPr/>
      </dsp:nvSpPr>
      <dsp:spPr>
        <a:xfrm>
          <a:off x="6966016" y="2673724"/>
          <a:ext cx="1547789" cy="619115"/>
        </a:xfrm>
        <a:prstGeom prst="chevron">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Transporte</a:t>
          </a:r>
        </a:p>
      </dsp:txBody>
      <dsp:txXfrm>
        <a:off x="7275574" y="2673724"/>
        <a:ext cx="928674" cy="619115"/>
      </dsp:txXfrm>
    </dsp:sp>
    <dsp:sp modelId="{C3F305A9-B95C-4F53-B8FF-00EAEB1014E0}">
      <dsp:nvSpPr>
        <dsp:cNvPr id="0" name=""/>
        <dsp:cNvSpPr/>
      </dsp:nvSpPr>
      <dsp:spPr>
        <a:xfrm>
          <a:off x="8359026" y="2673724"/>
          <a:ext cx="1547789" cy="619115"/>
        </a:xfrm>
        <a:prstGeom prst="chevron">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Vaciado</a:t>
          </a:r>
        </a:p>
      </dsp:txBody>
      <dsp:txXfrm>
        <a:off x="8668584" y="2673724"/>
        <a:ext cx="928674" cy="619115"/>
      </dsp:txXfrm>
    </dsp:sp>
    <dsp:sp modelId="{1CE28752-88FA-48ED-8EF4-F709E6BA0B4B}">
      <dsp:nvSpPr>
        <dsp:cNvPr id="0" name=""/>
        <dsp:cNvSpPr/>
      </dsp:nvSpPr>
      <dsp:spPr>
        <a:xfrm>
          <a:off x="9752036" y="2673724"/>
          <a:ext cx="1547789" cy="619115"/>
        </a:xfrm>
        <a:prstGeom prst="chevron">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Procesos Posteriores</a:t>
          </a:r>
        </a:p>
      </dsp:txBody>
      <dsp:txXfrm>
        <a:off x="10061594" y="2673724"/>
        <a:ext cx="928674" cy="6191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59EAA-1D68-44CB-B79D-C5365E2DB2AE}">
      <dsp:nvSpPr>
        <dsp:cNvPr id="0" name=""/>
        <dsp:cNvSpPr/>
      </dsp:nvSpPr>
      <dsp:spPr>
        <a:xfrm>
          <a:off x="965" y="2673724"/>
          <a:ext cx="1547789" cy="619115"/>
        </a:xfrm>
        <a:prstGeom prst="chevron">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Procesos Previos</a:t>
          </a:r>
        </a:p>
      </dsp:txBody>
      <dsp:txXfrm>
        <a:off x="310523" y="2673724"/>
        <a:ext cx="928674" cy="619115"/>
      </dsp:txXfrm>
    </dsp:sp>
    <dsp:sp modelId="{A11E29EC-46D6-49A8-B0E4-6A9EAAA4B980}">
      <dsp:nvSpPr>
        <dsp:cNvPr id="0" name=""/>
        <dsp:cNvSpPr/>
      </dsp:nvSpPr>
      <dsp:spPr>
        <a:xfrm>
          <a:off x="1393975" y="2673724"/>
          <a:ext cx="1547789" cy="619115"/>
        </a:xfrm>
        <a:prstGeom prst="chevron">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Perforación</a:t>
          </a:r>
        </a:p>
      </dsp:txBody>
      <dsp:txXfrm>
        <a:off x="1703533" y="2673724"/>
        <a:ext cx="928674" cy="619115"/>
      </dsp:txXfrm>
    </dsp:sp>
    <dsp:sp modelId="{03374397-7A7B-4498-B414-C5D37B78560D}">
      <dsp:nvSpPr>
        <dsp:cNvPr id="0" name=""/>
        <dsp:cNvSpPr/>
      </dsp:nvSpPr>
      <dsp:spPr>
        <a:xfrm>
          <a:off x="2786985" y="2673724"/>
          <a:ext cx="1547789" cy="619115"/>
        </a:xfrm>
        <a:prstGeom prst="chevron">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Tronadura</a:t>
          </a:r>
        </a:p>
      </dsp:txBody>
      <dsp:txXfrm>
        <a:off x="3096543" y="2673724"/>
        <a:ext cx="928674" cy="619115"/>
      </dsp:txXfrm>
    </dsp:sp>
    <dsp:sp modelId="{2446D1BC-B0DC-42E9-9DC0-2841A0C6F956}">
      <dsp:nvSpPr>
        <dsp:cNvPr id="0" name=""/>
        <dsp:cNvSpPr/>
      </dsp:nvSpPr>
      <dsp:spPr>
        <a:xfrm>
          <a:off x="4179995" y="2673724"/>
          <a:ext cx="1547789" cy="619115"/>
        </a:xfrm>
        <a:prstGeom prst="chevron">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Planificación</a:t>
          </a:r>
        </a:p>
      </dsp:txBody>
      <dsp:txXfrm>
        <a:off x="4489553" y="2673724"/>
        <a:ext cx="928674" cy="619115"/>
      </dsp:txXfrm>
    </dsp:sp>
    <dsp:sp modelId="{8CD44C11-AA80-4BDE-B9C9-2BC7039C77C5}">
      <dsp:nvSpPr>
        <dsp:cNvPr id="0" name=""/>
        <dsp:cNvSpPr/>
      </dsp:nvSpPr>
      <dsp:spPr>
        <a:xfrm>
          <a:off x="5573006" y="2673724"/>
          <a:ext cx="1547789" cy="619115"/>
        </a:xfrm>
        <a:prstGeom prst="chevron">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Carguío</a:t>
          </a:r>
        </a:p>
      </dsp:txBody>
      <dsp:txXfrm>
        <a:off x="5882564" y="2673724"/>
        <a:ext cx="928674" cy="619115"/>
      </dsp:txXfrm>
    </dsp:sp>
    <dsp:sp modelId="{9B910269-6C1E-44A5-A6EF-233CE7F26EAA}">
      <dsp:nvSpPr>
        <dsp:cNvPr id="0" name=""/>
        <dsp:cNvSpPr/>
      </dsp:nvSpPr>
      <dsp:spPr>
        <a:xfrm>
          <a:off x="6966016" y="2673724"/>
          <a:ext cx="1547789" cy="619115"/>
        </a:xfrm>
        <a:prstGeom prst="chevron">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Transporte</a:t>
          </a:r>
        </a:p>
      </dsp:txBody>
      <dsp:txXfrm>
        <a:off x="7275574" y="2673724"/>
        <a:ext cx="928674" cy="619115"/>
      </dsp:txXfrm>
    </dsp:sp>
    <dsp:sp modelId="{C3F305A9-B95C-4F53-B8FF-00EAEB1014E0}">
      <dsp:nvSpPr>
        <dsp:cNvPr id="0" name=""/>
        <dsp:cNvSpPr/>
      </dsp:nvSpPr>
      <dsp:spPr>
        <a:xfrm>
          <a:off x="8359026" y="2673724"/>
          <a:ext cx="1547789" cy="619115"/>
        </a:xfrm>
        <a:prstGeom prst="chevron">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Vaciado</a:t>
          </a:r>
        </a:p>
      </dsp:txBody>
      <dsp:txXfrm>
        <a:off x="8668584" y="2673724"/>
        <a:ext cx="928674" cy="619115"/>
      </dsp:txXfrm>
    </dsp:sp>
    <dsp:sp modelId="{1CE28752-88FA-48ED-8EF4-F709E6BA0B4B}">
      <dsp:nvSpPr>
        <dsp:cNvPr id="0" name=""/>
        <dsp:cNvSpPr/>
      </dsp:nvSpPr>
      <dsp:spPr>
        <a:xfrm>
          <a:off x="9752036" y="2673724"/>
          <a:ext cx="1547789" cy="619115"/>
        </a:xfrm>
        <a:prstGeom prst="chevron">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CL" sz="1200" b="1" kern="1200" dirty="0"/>
            <a:t>Procesos Posteriores</a:t>
          </a:r>
        </a:p>
      </dsp:txBody>
      <dsp:txXfrm>
        <a:off x="10061594" y="2673724"/>
        <a:ext cx="928674" cy="6191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1F8F9-F4E0-7C4B-B509-E2085B759468}" type="datetimeFigureOut">
              <a:rPr lang="es-CL" smtClean="0"/>
              <a:t>13-12-19</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D3E75-6124-F748-9745-C0B1872480DE}" type="slidenum">
              <a:rPr lang="es-CL" smtClean="0"/>
              <a:t>‹Nº›</a:t>
            </a:fld>
            <a:endParaRPr lang="es-CL"/>
          </a:p>
        </p:txBody>
      </p:sp>
    </p:spTree>
    <p:extLst>
      <p:ext uri="{BB962C8B-B14F-4D97-AF65-F5344CB8AC3E}">
        <p14:creationId xmlns:p14="http://schemas.microsoft.com/office/powerpoint/2010/main" val="214676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B29B990E-79F4-4194-A83D-3CD2619BAD3A}" type="slidenum">
              <a:rPr lang="es-CL" smtClean="0"/>
              <a:t>3</a:t>
            </a:fld>
            <a:endParaRPr lang="es-CL"/>
          </a:p>
        </p:txBody>
      </p:sp>
    </p:spTree>
    <p:extLst>
      <p:ext uri="{BB962C8B-B14F-4D97-AF65-F5344CB8AC3E}">
        <p14:creationId xmlns:p14="http://schemas.microsoft.com/office/powerpoint/2010/main" val="2041526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19</a:t>
            </a:fld>
            <a:endParaRPr lang="es-CL"/>
          </a:p>
        </p:txBody>
      </p:sp>
    </p:spTree>
    <p:extLst>
      <p:ext uri="{BB962C8B-B14F-4D97-AF65-F5344CB8AC3E}">
        <p14:creationId xmlns:p14="http://schemas.microsoft.com/office/powerpoint/2010/main" val="3657590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20</a:t>
            </a:fld>
            <a:endParaRPr lang="es-CL"/>
          </a:p>
        </p:txBody>
      </p:sp>
    </p:spTree>
    <p:extLst>
      <p:ext uri="{BB962C8B-B14F-4D97-AF65-F5344CB8AC3E}">
        <p14:creationId xmlns:p14="http://schemas.microsoft.com/office/powerpoint/2010/main" val="2153650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21</a:t>
            </a:fld>
            <a:endParaRPr lang="es-CL"/>
          </a:p>
        </p:txBody>
      </p:sp>
    </p:spTree>
    <p:extLst>
      <p:ext uri="{BB962C8B-B14F-4D97-AF65-F5344CB8AC3E}">
        <p14:creationId xmlns:p14="http://schemas.microsoft.com/office/powerpoint/2010/main" val="4255216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22</a:t>
            </a:fld>
            <a:endParaRPr lang="es-CL"/>
          </a:p>
        </p:txBody>
      </p:sp>
    </p:spTree>
    <p:extLst>
      <p:ext uri="{BB962C8B-B14F-4D97-AF65-F5344CB8AC3E}">
        <p14:creationId xmlns:p14="http://schemas.microsoft.com/office/powerpoint/2010/main" val="92720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23</a:t>
            </a:fld>
            <a:endParaRPr lang="es-CL"/>
          </a:p>
        </p:txBody>
      </p:sp>
    </p:spTree>
    <p:extLst>
      <p:ext uri="{BB962C8B-B14F-4D97-AF65-F5344CB8AC3E}">
        <p14:creationId xmlns:p14="http://schemas.microsoft.com/office/powerpoint/2010/main" val="3366696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24</a:t>
            </a:fld>
            <a:endParaRPr lang="es-CL"/>
          </a:p>
        </p:txBody>
      </p:sp>
    </p:spTree>
    <p:extLst>
      <p:ext uri="{BB962C8B-B14F-4D97-AF65-F5344CB8AC3E}">
        <p14:creationId xmlns:p14="http://schemas.microsoft.com/office/powerpoint/2010/main" val="3658472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25</a:t>
            </a:fld>
            <a:endParaRPr lang="es-CL"/>
          </a:p>
        </p:txBody>
      </p:sp>
    </p:spTree>
    <p:extLst>
      <p:ext uri="{BB962C8B-B14F-4D97-AF65-F5344CB8AC3E}">
        <p14:creationId xmlns:p14="http://schemas.microsoft.com/office/powerpoint/2010/main" val="429470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26</a:t>
            </a:fld>
            <a:endParaRPr lang="es-CL"/>
          </a:p>
        </p:txBody>
      </p:sp>
    </p:spTree>
    <p:extLst>
      <p:ext uri="{BB962C8B-B14F-4D97-AF65-F5344CB8AC3E}">
        <p14:creationId xmlns:p14="http://schemas.microsoft.com/office/powerpoint/2010/main" val="1401620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27</a:t>
            </a:fld>
            <a:endParaRPr lang="es-CL"/>
          </a:p>
        </p:txBody>
      </p:sp>
    </p:spTree>
    <p:extLst>
      <p:ext uri="{BB962C8B-B14F-4D97-AF65-F5344CB8AC3E}">
        <p14:creationId xmlns:p14="http://schemas.microsoft.com/office/powerpoint/2010/main" val="159522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28</a:t>
            </a:fld>
            <a:endParaRPr lang="es-CL"/>
          </a:p>
        </p:txBody>
      </p:sp>
    </p:spTree>
    <p:extLst>
      <p:ext uri="{BB962C8B-B14F-4D97-AF65-F5344CB8AC3E}">
        <p14:creationId xmlns:p14="http://schemas.microsoft.com/office/powerpoint/2010/main" val="307126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B29B990E-79F4-4194-A83D-3CD2619BAD3A}" type="slidenum">
              <a:rPr lang="es-CL" smtClean="0"/>
              <a:t>4</a:t>
            </a:fld>
            <a:endParaRPr lang="es-CL"/>
          </a:p>
        </p:txBody>
      </p:sp>
    </p:spTree>
    <p:extLst>
      <p:ext uri="{BB962C8B-B14F-4D97-AF65-F5344CB8AC3E}">
        <p14:creationId xmlns:p14="http://schemas.microsoft.com/office/powerpoint/2010/main" val="1515838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29</a:t>
            </a:fld>
            <a:endParaRPr lang="es-CL"/>
          </a:p>
        </p:txBody>
      </p:sp>
    </p:spTree>
    <p:extLst>
      <p:ext uri="{BB962C8B-B14F-4D97-AF65-F5344CB8AC3E}">
        <p14:creationId xmlns:p14="http://schemas.microsoft.com/office/powerpoint/2010/main" val="4001159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30</a:t>
            </a:fld>
            <a:endParaRPr lang="es-CL"/>
          </a:p>
        </p:txBody>
      </p:sp>
    </p:spTree>
    <p:extLst>
      <p:ext uri="{BB962C8B-B14F-4D97-AF65-F5344CB8AC3E}">
        <p14:creationId xmlns:p14="http://schemas.microsoft.com/office/powerpoint/2010/main" val="85122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B29B990E-79F4-4194-A83D-3CD2619BAD3A}" type="slidenum">
              <a:rPr lang="es-CL" smtClean="0"/>
              <a:t>5</a:t>
            </a:fld>
            <a:endParaRPr lang="es-CL"/>
          </a:p>
        </p:txBody>
      </p:sp>
    </p:spTree>
    <p:extLst>
      <p:ext uri="{BB962C8B-B14F-4D97-AF65-F5344CB8AC3E}">
        <p14:creationId xmlns:p14="http://schemas.microsoft.com/office/powerpoint/2010/main" val="3463509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13</a:t>
            </a:fld>
            <a:endParaRPr lang="es-CL"/>
          </a:p>
        </p:txBody>
      </p:sp>
    </p:spTree>
    <p:extLst>
      <p:ext uri="{BB962C8B-B14F-4D97-AF65-F5344CB8AC3E}">
        <p14:creationId xmlns:p14="http://schemas.microsoft.com/office/powerpoint/2010/main" val="11082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14</a:t>
            </a:fld>
            <a:endParaRPr lang="es-CL"/>
          </a:p>
        </p:txBody>
      </p:sp>
    </p:spTree>
    <p:extLst>
      <p:ext uri="{BB962C8B-B14F-4D97-AF65-F5344CB8AC3E}">
        <p14:creationId xmlns:p14="http://schemas.microsoft.com/office/powerpoint/2010/main" val="1123749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15</a:t>
            </a:fld>
            <a:endParaRPr lang="es-CL"/>
          </a:p>
        </p:txBody>
      </p:sp>
    </p:spTree>
    <p:extLst>
      <p:ext uri="{BB962C8B-B14F-4D97-AF65-F5344CB8AC3E}">
        <p14:creationId xmlns:p14="http://schemas.microsoft.com/office/powerpoint/2010/main" val="1431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16</a:t>
            </a:fld>
            <a:endParaRPr lang="es-CL"/>
          </a:p>
        </p:txBody>
      </p:sp>
    </p:spTree>
    <p:extLst>
      <p:ext uri="{BB962C8B-B14F-4D97-AF65-F5344CB8AC3E}">
        <p14:creationId xmlns:p14="http://schemas.microsoft.com/office/powerpoint/2010/main" val="3393785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17</a:t>
            </a:fld>
            <a:endParaRPr lang="es-CL"/>
          </a:p>
        </p:txBody>
      </p:sp>
    </p:spTree>
    <p:extLst>
      <p:ext uri="{BB962C8B-B14F-4D97-AF65-F5344CB8AC3E}">
        <p14:creationId xmlns:p14="http://schemas.microsoft.com/office/powerpoint/2010/main" val="4108691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579938F5-1C58-4D3C-AFF2-F7DF7AE1424C}" type="slidenum">
              <a:rPr lang="es-CL" smtClean="0"/>
              <a:t>18</a:t>
            </a:fld>
            <a:endParaRPr lang="es-CL"/>
          </a:p>
        </p:txBody>
      </p:sp>
    </p:spTree>
    <p:extLst>
      <p:ext uri="{BB962C8B-B14F-4D97-AF65-F5344CB8AC3E}">
        <p14:creationId xmlns:p14="http://schemas.microsoft.com/office/powerpoint/2010/main" val="4266924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5235AE7-9D87-1148-B38E-B530E7385176}"/>
              </a:ext>
            </a:extLst>
          </p:cNvPr>
          <p:cNvPicPr>
            <a:picLocks noChangeAspect="1"/>
          </p:cNvPicPr>
          <p:nvPr userDrawn="1"/>
        </p:nvPicPr>
        <p:blipFill>
          <a:blip r:embed="rId2"/>
          <a:stretch>
            <a:fillRect/>
          </a:stretch>
        </p:blipFill>
        <p:spPr>
          <a:xfrm>
            <a:off x="0" y="-30892"/>
            <a:ext cx="12192000" cy="6919784"/>
          </a:xfrm>
          <a:prstGeom prst="rect">
            <a:avLst/>
          </a:prstGeom>
        </p:spPr>
      </p:pic>
      <p:sp>
        <p:nvSpPr>
          <p:cNvPr id="8" name="Rectángulo 7">
            <a:extLst>
              <a:ext uri="{FF2B5EF4-FFF2-40B4-BE49-F238E27FC236}">
                <a16:creationId xmlns:a16="http://schemas.microsoft.com/office/drawing/2014/main" id="{332AA91D-4D9B-7943-9858-F7FB295879C5}"/>
              </a:ext>
            </a:extLst>
          </p:cNvPr>
          <p:cNvSpPr/>
          <p:nvPr userDrawn="1"/>
        </p:nvSpPr>
        <p:spPr>
          <a:xfrm>
            <a:off x="0" y="-30892"/>
            <a:ext cx="12192000" cy="6919784"/>
          </a:xfrm>
          <a:prstGeom prst="rect">
            <a:avLst/>
          </a:prstGeom>
          <a:solidFill>
            <a:srgbClr val="000000">
              <a:alpha val="4156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Triángulo 8">
            <a:extLst>
              <a:ext uri="{FF2B5EF4-FFF2-40B4-BE49-F238E27FC236}">
                <a16:creationId xmlns:a16="http://schemas.microsoft.com/office/drawing/2014/main" id="{F4018D70-48CE-0143-9B59-02287DA56CC2}"/>
              </a:ext>
            </a:extLst>
          </p:cNvPr>
          <p:cNvSpPr/>
          <p:nvPr userDrawn="1"/>
        </p:nvSpPr>
        <p:spPr>
          <a:xfrm>
            <a:off x="4235117" y="2177717"/>
            <a:ext cx="7956884" cy="4711176"/>
          </a:xfrm>
          <a:prstGeom prst="triangle">
            <a:avLst>
              <a:gd name="adj" fmla="val 100000"/>
            </a:avLst>
          </a:prstGeom>
          <a:solidFill>
            <a:srgbClr val="F2F2F2">
              <a:alpha val="886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6443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8580B0AA-73F6-B942-9A3A-9AC7060C590D}"/>
              </a:ext>
            </a:extLst>
          </p:cNvPr>
          <p:cNvCxnSpPr>
            <a:cxnSpLocks/>
          </p:cNvCxnSpPr>
          <p:nvPr userDrawn="1"/>
        </p:nvCxnSpPr>
        <p:spPr>
          <a:xfrm>
            <a:off x="696000" y="377763"/>
            <a:ext cx="622161" cy="0"/>
          </a:xfrm>
          <a:prstGeom prst="line">
            <a:avLst/>
          </a:prstGeom>
          <a:ln w="76200">
            <a:solidFill>
              <a:srgbClr val="419319"/>
            </a:solidFill>
          </a:ln>
        </p:spPr>
        <p:style>
          <a:lnRef idx="1">
            <a:schemeClr val="accent1"/>
          </a:lnRef>
          <a:fillRef idx="0">
            <a:schemeClr val="accent1"/>
          </a:fillRef>
          <a:effectRef idx="0">
            <a:schemeClr val="accent1"/>
          </a:effectRef>
          <a:fontRef idx="minor">
            <a:schemeClr val="tx1"/>
          </a:fontRef>
        </p:style>
      </p:cxnSp>
      <p:sp>
        <p:nvSpPr>
          <p:cNvPr id="4" name="Rectángulo 3">
            <a:extLst>
              <a:ext uri="{FF2B5EF4-FFF2-40B4-BE49-F238E27FC236}">
                <a16:creationId xmlns:a16="http://schemas.microsoft.com/office/drawing/2014/main" id="{23A02A32-18CC-D04D-94E5-441B68832902}"/>
              </a:ext>
            </a:extLst>
          </p:cNvPr>
          <p:cNvSpPr/>
          <p:nvPr userDrawn="1"/>
        </p:nvSpPr>
        <p:spPr>
          <a:xfrm>
            <a:off x="0" y="6377049"/>
            <a:ext cx="12192000" cy="475013"/>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L" sz="1800" i="1" dirty="0">
              <a:solidFill>
                <a:schemeClr val="bg2">
                  <a:lumMod val="25000"/>
                </a:schemeClr>
              </a:solidFill>
              <a:latin typeface="Sansation" panose="02000000000000000000" pitchFamily="2" charset="0"/>
            </a:endParaRPr>
          </a:p>
        </p:txBody>
      </p:sp>
      <p:pic>
        <p:nvPicPr>
          <p:cNvPr id="5" name="Imagen 4">
            <a:extLst>
              <a:ext uri="{FF2B5EF4-FFF2-40B4-BE49-F238E27FC236}">
                <a16:creationId xmlns:a16="http://schemas.microsoft.com/office/drawing/2014/main" id="{567706DD-F06C-5E48-86BC-E9FFEDE0A926}"/>
              </a:ext>
            </a:extLst>
          </p:cNvPr>
          <p:cNvPicPr>
            <a:picLocks noChangeAspect="1"/>
          </p:cNvPicPr>
          <p:nvPr userDrawn="1"/>
        </p:nvPicPr>
        <p:blipFill>
          <a:blip r:embed="rId2"/>
          <a:stretch>
            <a:fillRect/>
          </a:stretch>
        </p:blipFill>
        <p:spPr>
          <a:xfrm>
            <a:off x="696000" y="6461564"/>
            <a:ext cx="324777" cy="324777"/>
          </a:xfrm>
          <a:prstGeom prst="rect">
            <a:avLst/>
          </a:prstGeom>
        </p:spPr>
      </p:pic>
      <p:sp>
        <p:nvSpPr>
          <p:cNvPr id="6" name="Rectángulo 5">
            <a:extLst>
              <a:ext uri="{FF2B5EF4-FFF2-40B4-BE49-F238E27FC236}">
                <a16:creationId xmlns:a16="http://schemas.microsoft.com/office/drawing/2014/main" id="{E8FEA7E0-EBA6-1942-8E7B-B3A7096503F7}"/>
              </a:ext>
            </a:extLst>
          </p:cNvPr>
          <p:cNvSpPr/>
          <p:nvPr userDrawn="1"/>
        </p:nvSpPr>
        <p:spPr>
          <a:xfrm>
            <a:off x="5323192" y="6474126"/>
            <a:ext cx="1545616" cy="276999"/>
          </a:xfrm>
          <a:prstGeom prst="rect">
            <a:avLst/>
          </a:prstGeom>
        </p:spPr>
        <p:txBody>
          <a:bodyPr wrap="none">
            <a:spAutoFit/>
          </a:bodyPr>
          <a:lstStyle/>
          <a:p>
            <a:r>
              <a:rPr lang="es-ES" sz="1200" b="1" i="0" dirty="0" err="1">
                <a:solidFill>
                  <a:schemeClr val="bg1"/>
                </a:solidFill>
                <a:latin typeface="Sansation" panose="02000000000000000000" pitchFamily="2" charset="0"/>
              </a:rPr>
              <a:t>www.xompass.com</a:t>
            </a:r>
            <a:endParaRPr lang="es-CL" sz="1200" b="1" i="0" dirty="0">
              <a:solidFill>
                <a:schemeClr val="bg1"/>
              </a:solidFill>
              <a:latin typeface="Sansation" panose="02000000000000000000" pitchFamily="2" charset="0"/>
            </a:endParaRPr>
          </a:p>
        </p:txBody>
      </p:sp>
      <p:sp>
        <p:nvSpPr>
          <p:cNvPr id="7" name="Rectángulo 6">
            <a:extLst>
              <a:ext uri="{FF2B5EF4-FFF2-40B4-BE49-F238E27FC236}">
                <a16:creationId xmlns:a16="http://schemas.microsoft.com/office/drawing/2014/main" id="{D91C6547-8635-A44E-96B1-08A1C060EE8D}"/>
              </a:ext>
            </a:extLst>
          </p:cNvPr>
          <p:cNvSpPr/>
          <p:nvPr userDrawn="1"/>
        </p:nvSpPr>
        <p:spPr>
          <a:xfrm>
            <a:off x="11032958" y="6382986"/>
            <a:ext cx="1159042" cy="4750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L" sz="1800" i="1" dirty="0">
              <a:solidFill>
                <a:schemeClr val="bg2">
                  <a:lumMod val="25000"/>
                </a:schemeClr>
              </a:solidFill>
              <a:latin typeface="Sansation" panose="02000000000000000000" pitchFamily="2" charset="0"/>
            </a:endParaRPr>
          </a:p>
        </p:txBody>
      </p:sp>
    </p:spTree>
    <p:extLst>
      <p:ext uri="{BB962C8B-B14F-4D97-AF65-F5344CB8AC3E}">
        <p14:creationId xmlns:p14="http://schemas.microsoft.com/office/powerpoint/2010/main" val="2677511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3C50D8CF-CA96-DF44-B023-FD183FF86757}"/>
              </a:ext>
            </a:extLst>
          </p:cNvPr>
          <p:cNvCxnSpPr>
            <a:cxnSpLocks/>
          </p:cNvCxnSpPr>
          <p:nvPr userDrawn="1"/>
        </p:nvCxnSpPr>
        <p:spPr>
          <a:xfrm>
            <a:off x="696000" y="377763"/>
            <a:ext cx="622161" cy="0"/>
          </a:xfrm>
          <a:prstGeom prst="line">
            <a:avLst/>
          </a:prstGeom>
          <a:ln w="76200">
            <a:solidFill>
              <a:srgbClr val="419319"/>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4AF3090E-E2CD-7B41-A5B8-321CBD45BA2D}"/>
              </a:ext>
            </a:extLst>
          </p:cNvPr>
          <p:cNvSpPr/>
          <p:nvPr userDrawn="1"/>
        </p:nvSpPr>
        <p:spPr>
          <a:xfrm>
            <a:off x="0" y="6377049"/>
            <a:ext cx="12192000" cy="475013"/>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L" sz="1800" i="1" dirty="0">
              <a:solidFill>
                <a:schemeClr val="bg2">
                  <a:lumMod val="25000"/>
                </a:schemeClr>
              </a:solidFill>
              <a:latin typeface="Sansation" panose="02000000000000000000" pitchFamily="2" charset="0"/>
            </a:endParaRPr>
          </a:p>
        </p:txBody>
      </p:sp>
      <p:pic>
        <p:nvPicPr>
          <p:cNvPr id="9" name="Imagen 8">
            <a:extLst>
              <a:ext uri="{FF2B5EF4-FFF2-40B4-BE49-F238E27FC236}">
                <a16:creationId xmlns:a16="http://schemas.microsoft.com/office/drawing/2014/main" id="{6406366E-66D7-3C40-AE65-9BF84DE9B6E9}"/>
              </a:ext>
            </a:extLst>
          </p:cNvPr>
          <p:cNvPicPr>
            <a:picLocks noChangeAspect="1"/>
          </p:cNvPicPr>
          <p:nvPr userDrawn="1"/>
        </p:nvPicPr>
        <p:blipFill>
          <a:blip r:embed="rId2"/>
          <a:stretch>
            <a:fillRect/>
          </a:stretch>
        </p:blipFill>
        <p:spPr>
          <a:xfrm>
            <a:off x="696000" y="6461564"/>
            <a:ext cx="324777" cy="324777"/>
          </a:xfrm>
          <a:prstGeom prst="rect">
            <a:avLst/>
          </a:prstGeom>
        </p:spPr>
      </p:pic>
      <p:sp>
        <p:nvSpPr>
          <p:cNvPr id="10" name="Rectángulo 9">
            <a:extLst>
              <a:ext uri="{FF2B5EF4-FFF2-40B4-BE49-F238E27FC236}">
                <a16:creationId xmlns:a16="http://schemas.microsoft.com/office/drawing/2014/main" id="{9795BD23-C77D-F642-A94B-B9FF8623B7E9}"/>
              </a:ext>
            </a:extLst>
          </p:cNvPr>
          <p:cNvSpPr/>
          <p:nvPr userDrawn="1"/>
        </p:nvSpPr>
        <p:spPr>
          <a:xfrm>
            <a:off x="5323192" y="6474126"/>
            <a:ext cx="1545616" cy="276999"/>
          </a:xfrm>
          <a:prstGeom prst="rect">
            <a:avLst/>
          </a:prstGeom>
        </p:spPr>
        <p:txBody>
          <a:bodyPr wrap="none">
            <a:spAutoFit/>
          </a:bodyPr>
          <a:lstStyle/>
          <a:p>
            <a:r>
              <a:rPr lang="es-ES" sz="1200" b="1" i="0" dirty="0" err="1">
                <a:solidFill>
                  <a:schemeClr val="bg1"/>
                </a:solidFill>
                <a:latin typeface="Sansation" panose="02000000000000000000" pitchFamily="2" charset="0"/>
              </a:rPr>
              <a:t>www.xompass.com</a:t>
            </a:r>
            <a:endParaRPr lang="es-CL" sz="1200" b="1" i="0" dirty="0">
              <a:solidFill>
                <a:schemeClr val="bg1"/>
              </a:solidFill>
              <a:latin typeface="Sansation" panose="02000000000000000000" pitchFamily="2" charset="0"/>
            </a:endParaRPr>
          </a:p>
        </p:txBody>
      </p:sp>
      <p:sp>
        <p:nvSpPr>
          <p:cNvPr id="11" name="Rectángulo 10">
            <a:extLst>
              <a:ext uri="{FF2B5EF4-FFF2-40B4-BE49-F238E27FC236}">
                <a16:creationId xmlns:a16="http://schemas.microsoft.com/office/drawing/2014/main" id="{9A7AB498-8B6B-FC4A-BDCD-1EE02FC757FC}"/>
              </a:ext>
            </a:extLst>
          </p:cNvPr>
          <p:cNvSpPr/>
          <p:nvPr userDrawn="1"/>
        </p:nvSpPr>
        <p:spPr>
          <a:xfrm>
            <a:off x="11032958" y="6382986"/>
            <a:ext cx="1159042" cy="4750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L" sz="1800" i="1" dirty="0">
              <a:solidFill>
                <a:schemeClr val="bg2">
                  <a:lumMod val="25000"/>
                </a:schemeClr>
              </a:solidFill>
              <a:latin typeface="Sansation" panose="02000000000000000000" pitchFamily="2" charset="0"/>
            </a:endParaRPr>
          </a:p>
        </p:txBody>
      </p:sp>
    </p:spTree>
    <p:extLst>
      <p:ext uri="{BB962C8B-B14F-4D97-AF65-F5344CB8AC3E}">
        <p14:creationId xmlns:p14="http://schemas.microsoft.com/office/powerpoint/2010/main" val="10177991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31129"/>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5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hyperlink" Target="https://docs.intersystems.com/irislatest/csp/docbook/DocBook.UI.Page.cls?KEY=D2USER_using_mapwidge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community.intersystems.com/tags/iris-analytics-deepsee" TargetMode="External"/><Relationship Id="rId5" Type="http://schemas.openxmlformats.org/officeDocument/2006/relationships/hyperlink" Target="https://github.com/intersystems-community/PythonGateway" TargetMode="External"/><Relationship Id="rId4" Type="http://schemas.openxmlformats.org/officeDocument/2006/relationships/hyperlink" Target="https://community.intersystems.com/tags/machine-learn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diagramData" Target="../diagrams/data1.xml"/><Relationship Id="rId21" Type="http://schemas.openxmlformats.org/officeDocument/2006/relationships/image" Target="../media/image23.png"/><Relationship Id="rId7" Type="http://schemas.microsoft.com/office/2007/relationships/diagramDrawing" Target="../diagrams/drawing1.xml"/><Relationship Id="rId12" Type="http://schemas.openxmlformats.org/officeDocument/2006/relationships/image" Target="../media/image14.png"/><Relationship Id="rId17" Type="http://schemas.openxmlformats.org/officeDocument/2006/relationships/image" Target="../media/image19.jpeg"/><Relationship Id="rId25" Type="http://schemas.openxmlformats.org/officeDocument/2006/relationships/image" Target="../media/image27.jpe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jpeg"/><Relationship Id="rId29"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3.png"/><Relationship Id="rId24" Type="http://schemas.openxmlformats.org/officeDocument/2006/relationships/image" Target="../media/image26.jpeg"/><Relationship Id="rId5" Type="http://schemas.openxmlformats.org/officeDocument/2006/relationships/diagramQuickStyle" Target="../diagrams/quickStyle1.xml"/><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11.jpg"/><Relationship Id="rId14" Type="http://schemas.openxmlformats.org/officeDocument/2006/relationships/image" Target="../media/image16.png"/><Relationship Id="rId22" Type="http://schemas.openxmlformats.org/officeDocument/2006/relationships/image" Target="../media/image24.jpeg"/><Relationship Id="rId27" Type="http://schemas.openxmlformats.org/officeDocument/2006/relationships/image" Target="../media/image29.png"/><Relationship Id="rId30"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diagramData" Target="../diagrams/data2.xml"/><Relationship Id="rId21" Type="http://schemas.openxmlformats.org/officeDocument/2006/relationships/image" Target="../media/image47.png"/><Relationship Id="rId7" Type="http://schemas.microsoft.com/office/2007/relationships/diagramDrawing" Target="../diagrams/drawing2.xml"/><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2.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diagramQuickStyle" Target="../diagrams/quickStyle2.xml"/><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diagramLayout" Target="../diagrams/layout2.xml"/><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1.jpg"/><Relationship Id="rId18" Type="http://schemas.openxmlformats.org/officeDocument/2006/relationships/image" Target="../media/image19.jpeg"/><Relationship Id="rId26" Type="http://schemas.openxmlformats.org/officeDocument/2006/relationships/image" Target="../media/image16.png"/><Relationship Id="rId3" Type="http://schemas.openxmlformats.org/officeDocument/2006/relationships/diagramData" Target="../diagrams/data3.xml"/><Relationship Id="rId21" Type="http://schemas.openxmlformats.org/officeDocument/2006/relationships/image" Target="../media/image24.jpeg"/><Relationship Id="rId7" Type="http://schemas.microsoft.com/office/2007/relationships/diagramDrawing" Target="../diagrams/drawing3.xml"/><Relationship Id="rId12" Type="http://schemas.openxmlformats.org/officeDocument/2006/relationships/image" Target="../media/image46.png"/><Relationship Id="rId17" Type="http://schemas.openxmlformats.org/officeDocument/2006/relationships/image" Target="../media/image18.png"/><Relationship Id="rId25"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image" Target="../media/image56.png"/><Relationship Id="rId24" Type="http://schemas.openxmlformats.org/officeDocument/2006/relationships/image" Target="../media/image27.jpeg"/><Relationship Id="rId5" Type="http://schemas.openxmlformats.org/officeDocument/2006/relationships/diagramQuickStyle" Target="../diagrams/quickStyle3.xml"/><Relationship Id="rId15" Type="http://schemas.openxmlformats.org/officeDocument/2006/relationships/image" Target="../media/image13.png"/><Relationship Id="rId23" Type="http://schemas.openxmlformats.org/officeDocument/2006/relationships/image" Target="../media/image26.jpeg"/><Relationship Id="rId10" Type="http://schemas.openxmlformats.org/officeDocument/2006/relationships/image" Target="../media/image15.png"/><Relationship Id="rId19" Type="http://schemas.openxmlformats.org/officeDocument/2006/relationships/image" Target="../media/image22.jpeg"/><Relationship Id="rId4" Type="http://schemas.openxmlformats.org/officeDocument/2006/relationships/diagramLayout" Target="../diagrams/layout3.xml"/><Relationship Id="rId9" Type="http://schemas.openxmlformats.org/officeDocument/2006/relationships/image" Target="../media/image10.png"/><Relationship Id="rId14" Type="http://schemas.openxmlformats.org/officeDocument/2006/relationships/image" Target="../media/image12.png"/><Relationship Id="rId22" Type="http://schemas.openxmlformats.org/officeDocument/2006/relationships/image" Target="../media/image25.png"/><Relationship Id="rId27"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8A132CD-DE1D-9F45-943B-092177765211}"/>
              </a:ext>
            </a:extLst>
          </p:cNvPr>
          <p:cNvSpPr txBox="1"/>
          <p:nvPr/>
        </p:nvSpPr>
        <p:spPr>
          <a:xfrm>
            <a:off x="322309" y="1006009"/>
            <a:ext cx="10984676" cy="615553"/>
          </a:xfrm>
          <a:prstGeom prst="rect">
            <a:avLst/>
          </a:prstGeom>
          <a:noFill/>
        </p:spPr>
        <p:txBody>
          <a:bodyPr wrap="square" rtlCol="0">
            <a:spAutoFit/>
          </a:bodyPr>
          <a:lstStyle/>
          <a:p>
            <a:r>
              <a:rPr lang="en-US" sz="3400" b="1" dirty="0">
                <a:solidFill>
                  <a:schemeClr val="bg1"/>
                </a:solidFill>
                <a:latin typeface="Sansation" panose="02000000000000000000" pitchFamily="2" charset="0"/>
              </a:rPr>
              <a:t>Mining technologies at the open mine pit</a:t>
            </a:r>
          </a:p>
        </p:txBody>
      </p:sp>
      <p:pic>
        <p:nvPicPr>
          <p:cNvPr id="4" name="Imagen 3">
            <a:extLst>
              <a:ext uri="{FF2B5EF4-FFF2-40B4-BE49-F238E27FC236}">
                <a16:creationId xmlns:a16="http://schemas.microsoft.com/office/drawing/2014/main" id="{4A200014-2F79-8B43-9CB4-A74A53DDE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62" y="5335937"/>
            <a:ext cx="3800261" cy="762594"/>
          </a:xfrm>
          <a:prstGeom prst="rect">
            <a:avLst/>
          </a:prstGeom>
        </p:spPr>
      </p:pic>
      <p:pic>
        <p:nvPicPr>
          <p:cNvPr id="5" name="Imagen 4" descr="Imagen que contiene señal&#10;&#10;Descripción generada automáticamente">
            <a:extLst>
              <a:ext uri="{FF2B5EF4-FFF2-40B4-BE49-F238E27FC236}">
                <a16:creationId xmlns:a16="http://schemas.microsoft.com/office/drawing/2014/main" id="{7829188A-088D-C543-8A2C-0CE297AB307D}"/>
              </a:ext>
            </a:extLst>
          </p:cNvPr>
          <p:cNvPicPr>
            <a:picLocks noChangeAspect="1"/>
          </p:cNvPicPr>
          <p:nvPr/>
        </p:nvPicPr>
        <p:blipFill>
          <a:blip r:embed="rId3"/>
          <a:stretch>
            <a:fillRect/>
          </a:stretch>
        </p:blipFill>
        <p:spPr>
          <a:xfrm>
            <a:off x="7993888" y="5251770"/>
            <a:ext cx="3894078" cy="930928"/>
          </a:xfrm>
          <a:prstGeom prst="rect">
            <a:avLst/>
          </a:prstGeom>
        </p:spPr>
      </p:pic>
    </p:spTree>
    <p:extLst>
      <p:ext uri="{BB962C8B-B14F-4D97-AF65-F5344CB8AC3E}">
        <p14:creationId xmlns:p14="http://schemas.microsoft.com/office/powerpoint/2010/main" val="666009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3 Imagen">
            <a:extLst>
              <a:ext uri="{FF2B5EF4-FFF2-40B4-BE49-F238E27FC236}">
                <a16:creationId xmlns:a16="http://schemas.microsoft.com/office/drawing/2014/main" id="{6ED3E42B-797E-A74D-826A-F0B3DF1FA65A}"/>
              </a:ext>
            </a:extLst>
          </p:cNvPr>
          <p:cNvPicPr/>
          <p:nvPr/>
        </p:nvPicPr>
        <p:blipFill rotWithShape="1">
          <a:blip r:embed="rId2"/>
          <a:srcRect l="19466" r="22383" b="2992"/>
          <a:stretch/>
        </p:blipFill>
        <p:spPr bwMode="auto">
          <a:xfrm>
            <a:off x="5619524" y="1126183"/>
            <a:ext cx="987008" cy="1690231"/>
          </a:xfrm>
          <a:prstGeom prst="rect">
            <a:avLst/>
          </a:prstGeom>
          <a:ln>
            <a:noFill/>
          </a:ln>
          <a:effectLst>
            <a:softEdge rad="112500"/>
          </a:effectLst>
          <a:extLst>
            <a:ext uri="{53640926-AAD7-44D8-BBD7-CCE9431645EC}">
              <a14:shadowObscured xmlns:a14="http://schemas.microsoft.com/office/drawing/2010/main"/>
            </a:ext>
          </a:extLst>
        </p:spPr>
      </p:pic>
      <p:sp>
        <p:nvSpPr>
          <p:cNvPr id="54" name="288 Rectángulo redondeado">
            <a:extLst>
              <a:ext uri="{FF2B5EF4-FFF2-40B4-BE49-F238E27FC236}">
                <a16:creationId xmlns:a16="http://schemas.microsoft.com/office/drawing/2014/main" id="{153D437E-B047-A749-94BE-D58500A52A0F}"/>
              </a:ext>
            </a:extLst>
          </p:cNvPr>
          <p:cNvSpPr/>
          <p:nvPr/>
        </p:nvSpPr>
        <p:spPr>
          <a:xfrm>
            <a:off x="1815886" y="4689973"/>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Asistencia al operador</a:t>
            </a:r>
          </a:p>
        </p:txBody>
      </p:sp>
      <p:sp>
        <p:nvSpPr>
          <p:cNvPr id="55" name="289 Rectángulo redondeado">
            <a:extLst>
              <a:ext uri="{FF2B5EF4-FFF2-40B4-BE49-F238E27FC236}">
                <a16:creationId xmlns:a16="http://schemas.microsoft.com/office/drawing/2014/main" id="{F6F4F7D1-1F69-0547-8541-80A73D81FEB8}"/>
              </a:ext>
            </a:extLst>
          </p:cNvPr>
          <p:cNvSpPr/>
          <p:nvPr/>
        </p:nvSpPr>
        <p:spPr>
          <a:xfrm>
            <a:off x="1815886" y="5986821"/>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Sistemas de Navegación</a:t>
            </a:r>
          </a:p>
        </p:txBody>
      </p:sp>
      <p:sp>
        <p:nvSpPr>
          <p:cNvPr id="56" name="293 Rectángulo redondeado">
            <a:extLst>
              <a:ext uri="{FF2B5EF4-FFF2-40B4-BE49-F238E27FC236}">
                <a16:creationId xmlns:a16="http://schemas.microsoft.com/office/drawing/2014/main" id="{2CCFA7A7-A2C9-8F43-8084-780C83CD6169}"/>
              </a:ext>
            </a:extLst>
          </p:cNvPr>
          <p:cNvSpPr/>
          <p:nvPr/>
        </p:nvSpPr>
        <p:spPr>
          <a:xfrm>
            <a:off x="1815886" y="5586771"/>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Tele Operación</a:t>
            </a:r>
          </a:p>
        </p:txBody>
      </p:sp>
      <p:sp>
        <p:nvSpPr>
          <p:cNvPr id="57" name="334 Rectángulo redondeado">
            <a:extLst>
              <a:ext uri="{FF2B5EF4-FFF2-40B4-BE49-F238E27FC236}">
                <a16:creationId xmlns:a16="http://schemas.microsoft.com/office/drawing/2014/main" id="{7287E702-9E15-F341-9F56-A9100052B5A4}"/>
              </a:ext>
            </a:extLst>
          </p:cNvPr>
          <p:cNvSpPr/>
          <p:nvPr/>
        </p:nvSpPr>
        <p:spPr>
          <a:xfrm>
            <a:off x="1809536" y="4279128"/>
            <a:ext cx="1983105" cy="3238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solidFill>
                  <a:schemeClr val="tx1"/>
                </a:solidFill>
                <a:ea typeface="Calibri"/>
                <a:cs typeface="Times New Roman"/>
              </a:rPr>
              <a:t>Sistemas de Despacho</a:t>
            </a:r>
          </a:p>
        </p:txBody>
      </p:sp>
      <p:sp>
        <p:nvSpPr>
          <p:cNvPr id="59" name="291 Rectángulo redondeado">
            <a:extLst>
              <a:ext uri="{FF2B5EF4-FFF2-40B4-BE49-F238E27FC236}">
                <a16:creationId xmlns:a16="http://schemas.microsoft.com/office/drawing/2014/main" id="{55111DE3-0BD0-8140-8A6E-4F0EC6B1A163}"/>
              </a:ext>
            </a:extLst>
          </p:cNvPr>
          <p:cNvSpPr/>
          <p:nvPr/>
        </p:nvSpPr>
        <p:spPr>
          <a:xfrm>
            <a:off x="8322268" y="4330245"/>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Detección de fuego</a:t>
            </a:r>
          </a:p>
        </p:txBody>
      </p:sp>
      <p:sp>
        <p:nvSpPr>
          <p:cNvPr id="60" name="294 Rectángulo redondeado">
            <a:extLst>
              <a:ext uri="{FF2B5EF4-FFF2-40B4-BE49-F238E27FC236}">
                <a16:creationId xmlns:a16="http://schemas.microsoft.com/office/drawing/2014/main" id="{E10F1F7D-1DBB-174B-A333-C68A8F105C62}"/>
              </a:ext>
            </a:extLst>
          </p:cNvPr>
          <p:cNvSpPr/>
          <p:nvPr/>
        </p:nvSpPr>
        <p:spPr>
          <a:xfrm>
            <a:off x="8322903" y="5119551"/>
            <a:ext cx="1983105" cy="287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Sistemas de Sensores</a:t>
            </a:r>
          </a:p>
        </p:txBody>
      </p:sp>
      <p:sp>
        <p:nvSpPr>
          <p:cNvPr id="61" name="3 Rectángulo redondeado">
            <a:extLst>
              <a:ext uri="{FF2B5EF4-FFF2-40B4-BE49-F238E27FC236}">
                <a16:creationId xmlns:a16="http://schemas.microsoft.com/office/drawing/2014/main" id="{F4A9E5B7-E8FC-E04B-AA53-E9D8C06B6534}"/>
              </a:ext>
            </a:extLst>
          </p:cNvPr>
          <p:cNvSpPr/>
          <p:nvPr/>
        </p:nvSpPr>
        <p:spPr>
          <a:xfrm>
            <a:off x="8320998" y="4729660"/>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Parada de emergencia</a:t>
            </a:r>
          </a:p>
        </p:txBody>
      </p:sp>
      <p:sp>
        <p:nvSpPr>
          <p:cNvPr id="64" name="290 Rectángulo redondeado">
            <a:extLst>
              <a:ext uri="{FF2B5EF4-FFF2-40B4-BE49-F238E27FC236}">
                <a16:creationId xmlns:a16="http://schemas.microsoft.com/office/drawing/2014/main" id="{CB9BA4E5-3D11-9244-B8AC-7592B0AAE39D}"/>
              </a:ext>
            </a:extLst>
          </p:cNvPr>
          <p:cNvSpPr/>
          <p:nvPr/>
        </p:nvSpPr>
        <p:spPr>
          <a:xfrm>
            <a:off x="3961232" y="4300325"/>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Dispositivos de Red</a:t>
            </a:r>
          </a:p>
        </p:txBody>
      </p:sp>
      <p:sp>
        <p:nvSpPr>
          <p:cNvPr id="65" name="6 Rectángulo redondeado">
            <a:extLst>
              <a:ext uri="{FF2B5EF4-FFF2-40B4-BE49-F238E27FC236}">
                <a16:creationId xmlns:a16="http://schemas.microsoft.com/office/drawing/2014/main" id="{958A9852-A84F-9E4A-B8B1-29659824CD05}"/>
              </a:ext>
            </a:extLst>
          </p:cNvPr>
          <p:cNvSpPr/>
          <p:nvPr/>
        </p:nvSpPr>
        <p:spPr>
          <a:xfrm>
            <a:off x="3963772" y="4698470"/>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Antenas</a:t>
            </a:r>
          </a:p>
        </p:txBody>
      </p:sp>
      <p:sp>
        <p:nvSpPr>
          <p:cNvPr id="66" name="7 Rectángulo redondeado">
            <a:extLst>
              <a:ext uri="{FF2B5EF4-FFF2-40B4-BE49-F238E27FC236}">
                <a16:creationId xmlns:a16="http://schemas.microsoft.com/office/drawing/2014/main" id="{FB4FCB49-2987-D546-B329-8EA0E5D64D77}"/>
              </a:ext>
            </a:extLst>
          </p:cNvPr>
          <p:cNvSpPr/>
          <p:nvPr/>
        </p:nvSpPr>
        <p:spPr>
          <a:xfrm>
            <a:off x="3956787" y="5085186"/>
            <a:ext cx="1983105" cy="287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Radio</a:t>
            </a:r>
          </a:p>
        </p:txBody>
      </p:sp>
      <p:sp>
        <p:nvSpPr>
          <p:cNvPr id="67" name="16 Rectángulo redondeado">
            <a:extLst>
              <a:ext uri="{FF2B5EF4-FFF2-40B4-BE49-F238E27FC236}">
                <a16:creationId xmlns:a16="http://schemas.microsoft.com/office/drawing/2014/main" id="{8907A698-9487-074E-8CEF-A824F0D8AFC5}"/>
              </a:ext>
            </a:extLst>
          </p:cNvPr>
          <p:cNvSpPr/>
          <p:nvPr/>
        </p:nvSpPr>
        <p:spPr>
          <a:xfrm>
            <a:off x="3959962" y="5481426"/>
            <a:ext cx="1983105" cy="2876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solidFill>
                  <a:schemeClr val="tx1"/>
                </a:solidFill>
                <a:ea typeface="Calibri"/>
                <a:cs typeface="Times New Roman"/>
              </a:rPr>
              <a:t>GPS</a:t>
            </a:r>
          </a:p>
        </p:txBody>
      </p:sp>
      <p:sp>
        <p:nvSpPr>
          <p:cNvPr id="68" name="292 Rectángulo redondeado">
            <a:extLst>
              <a:ext uri="{FF2B5EF4-FFF2-40B4-BE49-F238E27FC236}">
                <a16:creationId xmlns:a16="http://schemas.microsoft.com/office/drawing/2014/main" id="{6446E7B4-71B7-8C4D-8B73-79EFE2AA308F}"/>
              </a:ext>
            </a:extLst>
          </p:cNvPr>
          <p:cNvSpPr/>
          <p:nvPr/>
        </p:nvSpPr>
        <p:spPr>
          <a:xfrm>
            <a:off x="6113028" y="4683221"/>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Signos Vitales</a:t>
            </a:r>
          </a:p>
        </p:txBody>
      </p:sp>
      <p:sp>
        <p:nvSpPr>
          <p:cNvPr id="69" name="2 Rectángulo redondeado">
            <a:extLst>
              <a:ext uri="{FF2B5EF4-FFF2-40B4-BE49-F238E27FC236}">
                <a16:creationId xmlns:a16="http://schemas.microsoft.com/office/drawing/2014/main" id="{D3B23113-D4B5-1942-85B6-E4DFBCAEE50B}"/>
              </a:ext>
            </a:extLst>
          </p:cNvPr>
          <p:cNvSpPr/>
          <p:nvPr/>
        </p:nvSpPr>
        <p:spPr>
          <a:xfrm>
            <a:off x="6123666" y="4330246"/>
            <a:ext cx="1983105" cy="287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Aceite</a:t>
            </a:r>
          </a:p>
        </p:txBody>
      </p:sp>
      <p:sp>
        <p:nvSpPr>
          <p:cNvPr id="70" name="Título 1">
            <a:extLst>
              <a:ext uri="{FF2B5EF4-FFF2-40B4-BE49-F238E27FC236}">
                <a16:creationId xmlns:a16="http://schemas.microsoft.com/office/drawing/2014/main" id="{9515BDBB-BDEC-8D46-98B6-1C182857C35C}"/>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2200" dirty="0">
                <a:solidFill>
                  <a:prstClr val="black">
                    <a:lumMod val="65000"/>
                    <a:lumOff val="35000"/>
                  </a:prstClr>
                </a:solidFill>
                <a:latin typeface="Sansation" panose="02000000000000000000" pitchFamily="2" charset="0"/>
                <a:ea typeface="Sansation" charset="0"/>
                <a:cs typeface="Sansation" charset="0"/>
              </a:rPr>
              <a:t>2.2 Tecnologías para Perforación de producción</a:t>
            </a:r>
          </a:p>
        </p:txBody>
      </p:sp>
      <p:sp>
        <p:nvSpPr>
          <p:cNvPr id="23" name="342 Rectángulo redondeado">
            <a:extLst>
              <a:ext uri="{FF2B5EF4-FFF2-40B4-BE49-F238E27FC236}">
                <a16:creationId xmlns:a16="http://schemas.microsoft.com/office/drawing/2014/main" id="{82FEB34E-5332-2744-9753-D461AB122CD2}"/>
              </a:ext>
            </a:extLst>
          </p:cNvPr>
          <p:cNvSpPr/>
          <p:nvPr/>
        </p:nvSpPr>
        <p:spPr>
          <a:xfrm>
            <a:off x="1837646" y="5119551"/>
            <a:ext cx="1961345" cy="321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solidFill>
                  <a:schemeClr val="tx1"/>
                </a:solidFill>
                <a:ea typeface="Calibri"/>
                <a:cs typeface="Times New Roman"/>
              </a:rPr>
              <a:t>Monit de Operación</a:t>
            </a:r>
          </a:p>
        </p:txBody>
      </p:sp>
      <p:sp>
        <p:nvSpPr>
          <p:cNvPr id="24" name="315 Abrir llave">
            <a:extLst>
              <a:ext uri="{FF2B5EF4-FFF2-40B4-BE49-F238E27FC236}">
                <a16:creationId xmlns:a16="http://schemas.microsoft.com/office/drawing/2014/main" id="{160AEB12-B9AD-0C46-AEF6-FA5D265D5662}"/>
              </a:ext>
            </a:extLst>
          </p:cNvPr>
          <p:cNvSpPr/>
          <p:nvPr/>
        </p:nvSpPr>
        <p:spPr>
          <a:xfrm rot="5400000">
            <a:off x="5573335" y="-857464"/>
            <a:ext cx="1045329" cy="857292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sz="1600"/>
          </a:p>
        </p:txBody>
      </p:sp>
      <p:sp>
        <p:nvSpPr>
          <p:cNvPr id="25" name="Cuadro de texto 2">
            <a:extLst>
              <a:ext uri="{FF2B5EF4-FFF2-40B4-BE49-F238E27FC236}">
                <a16:creationId xmlns:a16="http://schemas.microsoft.com/office/drawing/2014/main" id="{DFC27DB0-46F9-7046-9B5F-54C8C855F0E1}"/>
              </a:ext>
            </a:extLst>
          </p:cNvPr>
          <p:cNvSpPr txBox="1">
            <a:spLocks noChangeArrowheads="1"/>
          </p:cNvSpPr>
          <p:nvPr/>
        </p:nvSpPr>
        <p:spPr bwMode="auto">
          <a:xfrm>
            <a:off x="1872604" y="3617020"/>
            <a:ext cx="1983105" cy="39306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Operación</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26" name="Cuadro de texto 2">
            <a:extLst>
              <a:ext uri="{FF2B5EF4-FFF2-40B4-BE49-F238E27FC236}">
                <a16:creationId xmlns:a16="http://schemas.microsoft.com/office/drawing/2014/main" id="{0F6603CC-1472-D341-AE60-D227512D346F}"/>
              </a:ext>
            </a:extLst>
          </p:cNvPr>
          <p:cNvSpPr txBox="1">
            <a:spLocks noChangeArrowheads="1"/>
          </p:cNvSpPr>
          <p:nvPr/>
        </p:nvSpPr>
        <p:spPr bwMode="auto">
          <a:xfrm>
            <a:off x="4012842" y="3660072"/>
            <a:ext cx="1958824" cy="36131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Seguridad</a:t>
            </a:r>
            <a:endParaRPr lang="es-CL" sz="1600" dirty="0">
              <a:latin typeface="Calibri"/>
              <a:ea typeface="Calibri"/>
              <a:cs typeface="Times New Roman"/>
            </a:endParaRPr>
          </a:p>
        </p:txBody>
      </p:sp>
      <p:sp>
        <p:nvSpPr>
          <p:cNvPr id="27" name="Cuadro de texto 2">
            <a:extLst>
              <a:ext uri="{FF2B5EF4-FFF2-40B4-BE49-F238E27FC236}">
                <a16:creationId xmlns:a16="http://schemas.microsoft.com/office/drawing/2014/main" id="{6DA83DBD-98BA-FD4F-9A3D-A1DD23464678}"/>
              </a:ext>
            </a:extLst>
          </p:cNvPr>
          <p:cNvSpPr txBox="1">
            <a:spLocks noChangeArrowheads="1"/>
          </p:cNvSpPr>
          <p:nvPr/>
        </p:nvSpPr>
        <p:spPr bwMode="auto">
          <a:xfrm>
            <a:off x="6149762" y="3675441"/>
            <a:ext cx="1983105" cy="27622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Mantenimiento</a:t>
            </a:r>
            <a:endParaRPr lang="es-CL" sz="1600" dirty="0">
              <a:latin typeface="Calibri"/>
              <a:ea typeface="Calibri"/>
              <a:cs typeface="Times New Roman"/>
            </a:endParaRPr>
          </a:p>
        </p:txBody>
      </p:sp>
      <p:sp>
        <p:nvSpPr>
          <p:cNvPr id="28" name="Cuadro de texto 2">
            <a:extLst>
              <a:ext uri="{FF2B5EF4-FFF2-40B4-BE49-F238E27FC236}">
                <a16:creationId xmlns:a16="http://schemas.microsoft.com/office/drawing/2014/main" id="{FBD24AC1-B8F9-014A-8094-93D33396643F}"/>
              </a:ext>
            </a:extLst>
          </p:cNvPr>
          <p:cNvSpPr txBox="1">
            <a:spLocks noChangeArrowheads="1"/>
          </p:cNvSpPr>
          <p:nvPr/>
        </p:nvSpPr>
        <p:spPr bwMode="auto">
          <a:xfrm>
            <a:off x="8469411" y="3693855"/>
            <a:ext cx="1976120" cy="287020"/>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Conectividad</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Tree>
    <p:extLst>
      <p:ext uri="{BB962C8B-B14F-4D97-AF65-F5344CB8AC3E}">
        <p14:creationId xmlns:p14="http://schemas.microsoft.com/office/powerpoint/2010/main" val="1650814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A00724F-461B-4E4F-9AA5-B2199950FCBC}"/>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2200" dirty="0">
                <a:solidFill>
                  <a:prstClr val="black">
                    <a:lumMod val="65000"/>
                    <a:lumOff val="35000"/>
                  </a:prstClr>
                </a:solidFill>
                <a:latin typeface="Sansation" panose="02000000000000000000" pitchFamily="2" charset="0"/>
                <a:ea typeface="Sansation" charset="0"/>
                <a:cs typeface="Sansation" charset="0"/>
              </a:rPr>
              <a:t>2.3 Tecnologías para  Tronadura</a:t>
            </a:r>
          </a:p>
        </p:txBody>
      </p:sp>
      <p:pic>
        <p:nvPicPr>
          <p:cNvPr id="3" name="4 Imagen" descr="Resultado de imagen para tronadura">
            <a:extLst>
              <a:ext uri="{FF2B5EF4-FFF2-40B4-BE49-F238E27FC236}">
                <a16:creationId xmlns:a16="http://schemas.microsoft.com/office/drawing/2014/main" id="{F3C29E41-E68A-0740-A685-6EF2005048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9102" y="873980"/>
            <a:ext cx="1979295" cy="1743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315 Abrir llave">
            <a:extLst>
              <a:ext uri="{FF2B5EF4-FFF2-40B4-BE49-F238E27FC236}">
                <a16:creationId xmlns:a16="http://schemas.microsoft.com/office/drawing/2014/main" id="{E6EA7660-4DD7-B440-A549-AFE390141B5B}"/>
              </a:ext>
            </a:extLst>
          </p:cNvPr>
          <p:cNvSpPr/>
          <p:nvPr/>
        </p:nvSpPr>
        <p:spPr>
          <a:xfrm rot="5400000">
            <a:off x="5446086" y="-6920"/>
            <a:ext cx="1045329" cy="665826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s-CL" dirty="0"/>
          </a:p>
        </p:txBody>
      </p:sp>
      <p:sp>
        <p:nvSpPr>
          <p:cNvPr id="5" name="Cuadro de texto 2">
            <a:extLst>
              <a:ext uri="{FF2B5EF4-FFF2-40B4-BE49-F238E27FC236}">
                <a16:creationId xmlns:a16="http://schemas.microsoft.com/office/drawing/2014/main" id="{ED873239-375C-E545-99A2-7B62AFAB7CAA}"/>
              </a:ext>
            </a:extLst>
          </p:cNvPr>
          <p:cNvSpPr txBox="1">
            <a:spLocks noChangeArrowheads="1"/>
          </p:cNvSpPr>
          <p:nvPr/>
        </p:nvSpPr>
        <p:spPr bwMode="auto">
          <a:xfrm>
            <a:off x="2848670" y="3857602"/>
            <a:ext cx="2487930" cy="372110"/>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Operación</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6" name="321 Rectángulo redondeado">
            <a:extLst>
              <a:ext uri="{FF2B5EF4-FFF2-40B4-BE49-F238E27FC236}">
                <a16:creationId xmlns:a16="http://schemas.microsoft.com/office/drawing/2014/main" id="{BBA6D695-85FD-DA4D-B6C2-F0BECA298834}"/>
              </a:ext>
            </a:extLst>
          </p:cNvPr>
          <p:cNvSpPr/>
          <p:nvPr/>
        </p:nvSpPr>
        <p:spPr>
          <a:xfrm>
            <a:off x="3102354" y="4244173"/>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Sistemas de Iniciación</a:t>
            </a:r>
          </a:p>
        </p:txBody>
      </p:sp>
      <p:sp>
        <p:nvSpPr>
          <p:cNvPr id="7" name="322 Rectángulo redondeado">
            <a:extLst>
              <a:ext uri="{FF2B5EF4-FFF2-40B4-BE49-F238E27FC236}">
                <a16:creationId xmlns:a16="http://schemas.microsoft.com/office/drawing/2014/main" id="{8063C4E1-802A-EB48-9281-F7844FDB3CAA}"/>
              </a:ext>
            </a:extLst>
          </p:cNvPr>
          <p:cNvSpPr/>
          <p:nvPr/>
        </p:nvSpPr>
        <p:spPr>
          <a:xfrm>
            <a:off x="3101084" y="4726138"/>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Tronadura Inalámbrica</a:t>
            </a:r>
          </a:p>
        </p:txBody>
      </p:sp>
      <p:sp>
        <p:nvSpPr>
          <p:cNvPr id="8" name="320 Rectángulo redondeado">
            <a:extLst>
              <a:ext uri="{FF2B5EF4-FFF2-40B4-BE49-F238E27FC236}">
                <a16:creationId xmlns:a16="http://schemas.microsoft.com/office/drawing/2014/main" id="{0AAB48D6-733B-B343-B0C8-3152CD280D73}"/>
              </a:ext>
            </a:extLst>
          </p:cNvPr>
          <p:cNvSpPr/>
          <p:nvPr/>
        </p:nvSpPr>
        <p:spPr>
          <a:xfrm>
            <a:off x="3104894" y="5197943"/>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Asistencia al operador</a:t>
            </a:r>
          </a:p>
        </p:txBody>
      </p:sp>
      <p:sp>
        <p:nvSpPr>
          <p:cNvPr id="10" name="319 Rectángulo redondeado">
            <a:extLst>
              <a:ext uri="{FF2B5EF4-FFF2-40B4-BE49-F238E27FC236}">
                <a16:creationId xmlns:a16="http://schemas.microsoft.com/office/drawing/2014/main" id="{76E2AEC0-F857-9747-BB43-3A89249E068A}"/>
              </a:ext>
            </a:extLst>
          </p:cNvPr>
          <p:cNvSpPr/>
          <p:nvPr/>
        </p:nvSpPr>
        <p:spPr>
          <a:xfrm>
            <a:off x="6506351" y="4240198"/>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Dispositivos de Red</a:t>
            </a:r>
          </a:p>
        </p:txBody>
      </p:sp>
      <p:sp>
        <p:nvSpPr>
          <p:cNvPr id="11" name="17 Rectángulo redondeado">
            <a:extLst>
              <a:ext uri="{FF2B5EF4-FFF2-40B4-BE49-F238E27FC236}">
                <a16:creationId xmlns:a16="http://schemas.microsoft.com/office/drawing/2014/main" id="{A4D7E766-AD2E-FB44-8167-C381E9777802}"/>
              </a:ext>
            </a:extLst>
          </p:cNvPr>
          <p:cNvSpPr/>
          <p:nvPr/>
        </p:nvSpPr>
        <p:spPr>
          <a:xfrm>
            <a:off x="6528049" y="4726138"/>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GPS</a:t>
            </a:r>
          </a:p>
        </p:txBody>
      </p:sp>
      <p:sp>
        <p:nvSpPr>
          <p:cNvPr id="12" name="320 Rectángulo redondeado">
            <a:extLst>
              <a:ext uri="{FF2B5EF4-FFF2-40B4-BE49-F238E27FC236}">
                <a16:creationId xmlns:a16="http://schemas.microsoft.com/office/drawing/2014/main" id="{01EFF677-18B0-864E-B182-6BCC4D325691}"/>
              </a:ext>
            </a:extLst>
          </p:cNvPr>
          <p:cNvSpPr/>
          <p:nvPr/>
        </p:nvSpPr>
        <p:spPr>
          <a:xfrm>
            <a:off x="3101084" y="5669748"/>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Medicion de vibracion</a:t>
            </a:r>
          </a:p>
        </p:txBody>
      </p:sp>
      <p:sp>
        <p:nvSpPr>
          <p:cNvPr id="13" name="Cuadro de texto 2">
            <a:extLst>
              <a:ext uri="{FF2B5EF4-FFF2-40B4-BE49-F238E27FC236}">
                <a16:creationId xmlns:a16="http://schemas.microsoft.com/office/drawing/2014/main" id="{F683274C-5544-8C42-9E80-B7DC85FF82C1}"/>
              </a:ext>
            </a:extLst>
          </p:cNvPr>
          <p:cNvSpPr txBox="1">
            <a:spLocks noChangeArrowheads="1"/>
          </p:cNvSpPr>
          <p:nvPr/>
        </p:nvSpPr>
        <p:spPr bwMode="auto">
          <a:xfrm>
            <a:off x="6506351" y="3844878"/>
            <a:ext cx="1976120" cy="287020"/>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Conectividad</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Tree>
    <p:extLst>
      <p:ext uri="{BB962C8B-B14F-4D97-AF65-F5344CB8AC3E}">
        <p14:creationId xmlns:p14="http://schemas.microsoft.com/office/powerpoint/2010/main" val="368973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A00724F-461B-4E4F-9AA5-B2199950FCBC}"/>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 sz="2200" dirty="0">
                <a:solidFill>
                  <a:prstClr val="black">
                    <a:lumMod val="65000"/>
                    <a:lumOff val="35000"/>
                  </a:prstClr>
                </a:solidFill>
                <a:latin typeface="Sansation" panose="02000000000000000000" pitchFamily="2" charset="0"/>
                <a:ea typeface="Sansation" charset="0"/>
                <a:cs typeface="Sansation" charset="0"/>
              </a:rPr>
              <a:t>2.4 Tecnologías para Carguío</a:t>
            </a:r>
          </a:p>
        </p:txBody>
      </p:sp>
      <p:pic>
        <p:nvPicPr>
          <p:cNvPr id="3" name="3 Imagen" descr="Resultado de imagen para palas hidraulicas">
            <a:extLst>
              <a:ext uri="{FF2B5EF4-FFF2-40B4-BE49-F238E27FC236}">
                <a16:creationId xmlns:a16="http://schemas.microsoft.com/office/drawing/2014/main" id="{9BA4863C-DE0C-FC47-931B-A48EF20F0EA3}"/>
              </a:ext>
            </a:extLst>
          </p:cNvPr>
          <p:cNvPicPr/>
          <p:nvPr/>
        </p:nvPicPr>
        <p:blipFill rotWithShape="1">
          <a:blip r:embed="rId2">
            <a:extLst>
              <a:ext uri="{28A0092B-C50C-407E-A947-70E740481C1C}">
                <a14:useLocalDpi xmlns:a14="http://schemas.microsoft.com/office/drawing/2010/main" val="0"/>
              </a:ext>
            </a:extLst>
          </a:blip>
          <a:srcRect l="3958" t="10012" r="3942" b="11488"/>
          <a:stretch/>
        </p:blipFill>
        <p:spPr bwMode="auto">
          <a:xfrm>
            <a:off x="3770937" y="1279125"/>
            <a:ext cx="2243455" cy="1566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4" name="4 Imagen" descr="Resultado de imagen para palas cable">
            <a:extLst>
              <a:ext uri="{FF2B5EF4-FFF2-40B4-BE49-F238E27FC236}">
                <a16:creationId xmlns:a16="http://schemas.microsoft.com/office/drawing/2014/main" id="{BC8186DF-3A91-5248-9620-5C17DDD13C86}"/>
              </a:ext>
            </a:extLst>
          </p:cNvPr>
          <p:cNvPicPr/>
          <p:nvPr/>
        </p:nvPicPr>
        <p:blipFill rotWithShape="1">
          <a:blip r:embed="rId3">
            <a:extLst>
              <a:ext uri="{28A0092B-C50C-407E-A947-70E740481C1C}">
                <a14:useLocalDpi xmlns:a14="http://schemas.microsoft.com/office/drawing/2010/main" val="0"/>
              </a:ext>
            </a:extLst>
          </a:blip>
          <a:srcRect l="14286" t="5556" r="12543" b="8790"/>
          <a:stretch/>
        </p:blipFill>
        <p:spPr bwMode="auto">
          <a:xfrm>
            <a:off x="6270817" y="961903"/>
            <a:ext cx="2243455" cy="1732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5" name="315 Abrir llave">
            <a:extLst>
              <a:ext uri="{FF2B5EF4-FFF2-40B4-BE49-F238E27FC236}">
                <a16:creationId xmlns:a16="http://schemas.microsoft.com/office/drawing/2014/main" id="{FC97E108-1E75-FB40-91C3-9748EC351819}"/>
              </a:ext>
            </a:extLst>
          </p:cNvPr>
          <p:cNvSpPr/>
          <p:nvPr/>
        </p:nvSpPr>
        <p:spPr>
          <a:xfrm rot="5400000">
            <a:off x="5573335" y="-901779"/>
            <a:ext cx="1045329" cy="857292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7" name="324 Rectángulo redondeado">
            <a:extLst>
              <a:ext uri="{FF2B5EF4-FFF2-40B4-BE49-F238E27FC236}">
                <a16:creationId xmlns:a16="http://schemas.microsoft.com/office/drawing/2014/main" id="{17AC783B-42B1-B942-BB05-C7EA86C16D7F}"/>
              </a:ext>
            </a:extLst>
          </p:cNvPr>
          <p:cNvSpPr/>
          <p:nvPr/>
        </p:nvSpPr>
        <p:spPr>
          <a:xfrm>
            <a:off x="1815251" y="5570414"/>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Tele Operación</a:t>
            </a:r>
          </a:p>
        </p:txBody>
      </p:sp>
      <p:sp>
        <p:nvSpPr>
          <p:cNvPr id="8" name="327 Rectángulo redondeado">
            <a:extLst>
              <a:ext uri="{FF2B5EF4-FFF2-40B4-BE49-F238E27FC236}">
                <a16:creationId xmlns:a16="http://schemas.microsoft.com/office/drawing/2014/main" id="{D79A8B6E-0F41-2841-B78C-353DA7571D95}"/>
              </a:ext>
            </a:extLst>
          </p:cNvPr>
          <p:cNvSpPr/>
          <p:nvPr/>
        </p:nvSpPr>
        <p:spPr>
          <a:xfrm>
            <a:off x="1809536" y="5146869"/>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Sistemas de Navegación</a:t>
            </a:r>
          </a:p>
        </p:txBody>
      </p:sp>
      <p:sp>
        <p:nvSpPr>
          <p:cNvPr id="10" name="335 Rectángulo redondeado">
            <a:extLst>
              <a:ext uri="{FF2B5EF4-FFF2-40B4-BE49-F238E27FC236}">
                <a16:creationId xmlns:a16="http://schemas.microsoft.com/office/drawing/2014/main" id="{372104B3-A34E-A040-98AC-E5B38C4552B7}"/>
              </a:ext>
            </a:extLst>
          </p:cNvPr>
          <p:cNvSpPr/>
          <p:nvPr/>
        </p:nvSpPr>
        <p:spPr>
          <a:xfrm>
            <a:off x="1810806" y="4727769"/>
            <a:ext cx="1983105" cy="3238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solidFill>
                  <a:schemeClr val="tx1"/>
                </a:solidFill>
                <a:ea typeface="Calibri"/>
                <a:cs typeface="Times New Roman"/>
              </a:rPr>
              <a:t>Sistemas de Despacho</a:t>
            </a:r>
          </a:p>
        </p:txBody>
      </p:sp>
      <p:sp>
        <p:nvSpPr>
          <p:cNvPr id="12" name="326 Rectángulo redondeado">
            <a:extLst>
              <a:ext uri="{FF2B5EF4-FFF2-40B4-BE49-F238E27FC236}">
                <a16:creationId xmlns:a16="http://schemas.microsoft.com/office/drawing/2014/main" id="{38445F31-E9F7-4241-A513-61C4B254921F}"/>
              </a:ext>
            </a:extLst>
          </p:cNvPr>
          <p:cNvSpPr/>
          <p:nvPr/>
        </p:nvSpPr>
        <p:spPr>
          <a:xfrm>
            <a:off x="4067680" y="4735389"/>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Sistemas de sensores</a:t>
            </a:r>
          </a:p>
        </p:txBody>
      </p:sp>
      <p:sp>
        <p:nvSpPr>
          <p:cNvPr id="13" name="328 Rectángulo redondeado">
            <a:extLst>
              <a:ext uri="{FF2B5EF4-FFF2-40B4-BE49-F238E27FC236}">
                <a16:creationId xmlns:a16="http://schemas.microsoft.com/office/drawing/2014/main" id="{37903D67-B5EE-7847-B8F6-CD02184248F3}"/>
              </a:ext>
            </a:extLst>
          </p:cNvPr>
          <p:cNvSpPr/>
          <p:nvPr/>
        </p:nvSpPr>
        <p:spPr>
          <a:xfrm>
            <a:off x="4072125" y="4287079"/>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Sistemas de Seguridad</a:t>
            </a:r>
          </a:p>
        </p:txBody>
      </p:sp>
      <p:sp>
        <p:nvSpPr>
          <p:cNvPr id="15" name="329 Rectángulo redondeado">
            <a:extLst>
              <a:ext uri="{FF2B5EF4-FFF2-40B4-BE49-F238E27FC236}">
                <a16:creationId xmlns:a16="http://schemas.microsoft.com/office/drawing/2014/main" id="{16451236-04A9-3F4B-AB3E-1E22E8239C75}"/>
              </a:ext>
            </a:extLst>
          </p:cNvPr>
          <p:cNvSpPr/>
          <p:nvPr/>
        </p:nvSpPr>
        <p:spPr>
          <a:xfrm>
            <a:off x="6270817" y="4694266"/>
            <a:ext cx="1983105" cy="3238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solidFill>
                  <a:schemeClr val="tx1"/>
                </a:solidFill>
                <a:ea typeface="Calibri"/>
                <a:cs typeface="Times New Roman"/>
              </a:rPr>
              <a:t>Signos Vitales</a:t>
            </a:r>
          </a:p>
        </p:txBody>
      </p:sp>
      <p:sp>
        <p:nvSpPr>
          <p:cNvPr id="16" name="19 Rectángulo redondeado">
            <a:extLst>
              <a:ext uri="{FF2B5EF4-FFF2-40B4-BE49-F238E27FC236}">
                <a16:creationId xmlns:a16="http://schemas.microsoft.com/office/drawing/2014/main" id="{C4043AFF-A107-0A41-A1AB-63EECDC547B8}"/>
              </a:ext>
            </a:extLst>
          </p:cNvPr>
          <p:cNvSpPr/>
          <p:nvPr/>
        </p:nvSpPr>
        <p:spPr>
          <a:xfrm>
            <a:off x="6275262" y="4276284"/>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Aceite</a:t>
            </a:r>
          </a:p>
        </p:txBody>
      </p:sp>
      <p:sp>
        <p:nvSpPr>
          <p:cNvPr id="17" name="303 Rectángulo redondeado">
            <a:extLst>
              <a:ext uri="{FF2B5EF4-FFF2-40B4-BE49-F238E27FC236}">
                <a16:creationId xmlns:a16="http://schemas.microsoft.com/office/drawing/2014/main" id="{6BC90231-6446-8042-9B36-2AC2C3658F91}"/>
              </a:ext>
            </a:extLst>
          </p:cNvPr>
          <p:cNvSpPr/>
          <p:nvPr/>
        </p:nvSpPr>
        <p:spPr>
          <a:xfrm>
            <a:off x="6275262" y="5190836"/>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Sensores Dientes Pala</a:t>
            </a:r>
          </a:p>
        </p:txBody>
      </p:sp>
      <p:sp>
        <p:nvSpPr>
          <p:cNvPr id="19" name="325 Rectángulo redondeado">
            <a:extLst>
              <a:ext uri="{FF2B5EF4-FFF2-40B4-BE49-F238E27FC236}">
                <a16:creationId xmlns:a16="http://schemas.microsoft.com/office/drawing/2014/main" id="{85C84082-4600-274D-BA58-24E9855410F7}"/>
              </a:ext>
            </a:extLst>
          </p:cNvPr>
          <p:cNvSpPr/>
          <p:nvPr/>
        </p:nvSpPr>
        <p:spPr>
          <a:xfrm>
            <a:off x="8398039" y="4685203"/>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Dispositivos de red</a:t>
            </a:r>
          </a:p>
        </p:txBody>
      </p:sp>
      <p:sp>
        <p:nvSpPr>
          <p:cNvPr id="20" name="24 Rectángulo redondeado">
            <a:extLst>
              <a:ext uri="{FF2B5EF4-FFF2-40B4-BE49-F238E27FC236}">
                <a16:creationId xmlns:a16="http://schemas.microsoft.com/office/drawing/2014/main" id="{AF284AD1-3B61-1549-8C7E-9A6F04E57A1F}"/>
              </a:ext>
            </a:extLst>
          </p:cNvPr>
          <p:cNvSpPr/>
          <p:nvPr/>
        </p:nvSpPr>
        <p:spPr>
          <a:xfrm>
            <a:off x="8392959" y="4262293"/>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Antenas</a:t>
            </a:r>
          </a:p>
        </p:txBody>
      </p:sp>
      <p:sp>
        <p:nvSpPr>
          <p:cNvPr id="21" name="25 Rectángulo redondeado">
            <a:extLst>
              <a:ext uri="{FF2B5EF4-FFF2-40B4-BE49-F238E27FC236}">
                <a16:creationId xmlns:a16="http://schemas.microsoft.com/office/drawing/2014/main" id="{0EF210AE-A6F7-4643-856B-05325A6151B5}"/>
              </a:ext>
            </a:extLst>
          </p:cNvPr>
          <p:cNvSpPr/>
          <p:nvPr/>
        </p:nvSpPr>
        <p:spPr>
          <a:xfrm>
            <a:off x="8396134" y="5492288"/>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Radio</a:t>
            </a:r>
          </a:p>
        </p:txBody>
      </p:sp>
      <p:sp>
        <p:nvSpPr>
          <p:cNvPr id="22" name="26 Rectángulo redondeado">
            <a:extLst>
              <a:ext uri="{FF2B5EF4-FFF2-40B4-BE49-F238E27FC236}">
                <a16:creationId xmlns:a16="http://schemas.microsoft.com/office/drawing/2014/main" id="{2E148199-2028-484A-BDE4-5559BE0D9832}"/>
              </a:ext>
            </a:extLst>
          </p:cNvPr>
          <p:cNvSpPr/>
          <p:nvPr/>
        </p:nvSpPr>
        <p:spPr>
          <a:xfrm>
            <a:off x="8398674" y="5083983"/>
            <a:ext cx="1983105" cy="3238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solidFill>
                  <a:schemeClr val="tx1"/>
                </a:solidFill>
                <a:ea typeface="Calibri"/>
                <a:cs typeface="Times New Roman"/>
              </a:rPr>
              <a:t>GPS</a:t>
            </a:r>
          </a:p>
        </p:txBody>
      </p:sp>
      <p:sp>
        <p:nvSpPr>
          <p:cNvPr id="24" name="342 Rectángulo redondeado">
            <a:extLst>
              <a:ext uri="{FF2B5EF4-FFF2-40B4-BE49-F238E27FC236}">
                <a16:creationId xmlns:a16="http://schemas.microsoft.com/office/drawing/2014/main" id="{EDB82855-9731-F847-8597-A78E5F2D5BF4}"/>
              </a:ext>
            </a:extLst>
          </p:cNvPr>
          <p:cNvSpPr/>
          <p:nvPr/>
        </p:nvSpPr>
        <p:spPr>
          <a:xfrm>
            <a:off x="1809536" y="4278934"/>
            <a:ext cx="1961345" cy="321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solidFill>
                  <a:schemeClr val="tx1"/>
                </a:solidFill>
                <a:ea typeface="Calibri"/>
                <a:cs typeface="Times New Roman"/>
              </a:rPr>
              <a:t>Monit de Operación</a:t>
            </a:r>
          </a:p>
        </p:txBody>
      </p:sp>
      <p:sp>
        <p:nvSpPr>
          <p:cNvPr id="26" name="Cuadro de texto 2">
            <a:extLst>
              <a:ext uri="{FF2B5EF4-FFF2-40B4-BE49-F238E27FC236}">
                <a16:creationId xmlns:a16="http://schemas.microsoft.com/office/drawing/2014/main" id="{46E1CD13-D954-874E-B152-21DC80C81B4B}"/>
              </a:ext>
            </a:extLst>
          </p:cNvPr>
          <p:cNvSpPr txBox="1">
            <a:spLocks noChangeArrowheads="1"/>
          </p:cNvSpPr>
          <p:nvPr/>
        </p:nvSpPr>
        <p:spPr bwMode="auto">
          <a:xfrm>
            <a:off x="1872604" y="3617020"/>
            <a:ext cx="1983105" cy="39306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Operación</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27" name="Cuadro de texto 2">
            <a:extLst>
              <a:ext uri="{FF2B5EF4-FFF2-40B4-BE49-F238E27FC236}">
                <a16:creationId xmlns:a16="http://schemas.microsoft.com/office/drawing/2014/main" id="{395423B0-CA07-DD44-A387-B367B171D41D}"/>
              </a:ext>
            </a:extLst>
          </p:cNvPr>
          <p:cNvSpPr txBox="1">
            <a:spLocks noChangeArrowheads="1"/>
          </p:cNvSpPr>
          <p:nvPr/>
        </p:nvSpPr>
        <p:spPr bwMode="auto">
          <a:xfrm>
            <a:off x="4012842" y="3660072"/>
            <a:ext cx="1958824" cy="36131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Seguridad</a:t>
            </a:r>
            <a:endParaRPr lang="es-CL" sz="1600" dirty="0">
              <a:latin typeface="Calibri"/>
              <a:ea typeface="Calibri"/>
              <a:cs typeface="Times New Roman"/>
            </a:endParaRPr>
          </a:p>
        </p:txBody>
      </p:sp>
      <p:sp>
        <p:nvSpPr>
          <p:cNvPr id="29" name="Cuadro de texto 2">
            <a:extLst>
              <a:ext uri="{FF2B5EF4-FFF2-40B4-BE49-F238E27FC236}">
                <a16:creationId xmlns:a16="http://schemas.microsoft.com/office/drawing/2014/main" id="{9AF59287-8948-A24B-98B4-959844ACCB4E}"/>
              </a:ext>
            </a:extLst>
          </p:cNvPr>
          <p:cNvSpPr txBox="1">
            <a:spLocks noChangeArrowheads="1"/>
          </p:cNvSpPr>
          <p:nvPr/>
        </p:nvSpPr>
        <p:spPr bwMode="auto">
          <a:xfrm>
            <a:off x="6149762" y="3675441"/>
            <a:ext cx="1983105" cy="27622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Mantenimiento</a:t>
            </a:r>
            <a:endParaRPr lang="es-CL" sz="1600" dirty="0">
              <a:latin typeface="Calibri"/>
              <a:ea typeface="Calibri"/>
              <a:cs typeface="Times New Roman"/>
            </a:endParaRPr>
          </a:p>
        </p:txBody>
      </p:sp>
      <p:sp>
        <p:nvSpPr>
          <p:cNvPr id="30" name="Cuadro de texto 2">
            <a:extLst>
              <a:ext uri="{FF2B5EF4-FFF2-40B4-BE49-F238E27FC236}">
                <a16:creationId xmlns:a16="http://schemas.microsoft.com/office/drawing/2014/main" id="{AC99E2F4-FE1E-B64F-B46E-42CB5838377C}"/>
              </a:ext>
            </a:extLst>
          </p:cNvPr>
          <p:cNvSpPr txBox="1">
            <a:spLocks noChangeArrowheads="1"/>
          </p:cNvSpPr>
          <p:nvPr/>
        </p:nvSpPr>
        <p:spPr bwMode="auto">
          <a:xfrm>
            <a:off x="8469411" y="3693855"/>
            <a:ext cx="1976120" cy="287020"/>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Conectividad</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Tree>
    <p:extLst>
      <p:ext uri="{BB962C8B-B14F-4D97-AF65-F5344CB8AC3E}">
        <p14:creationId xmlns:p14="http://schemas.microsoft.com/office/powerpoint/2010/main" val="387667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F2D6166-FBA0-6B4E-88DF-D6EF092F4B63}"/>
              </a:ext>
            </a:extLst>
          </p:cNvPr>
          <p:cNvSpPr/>
          <p:nvPr/>
        </p:nvSpPr>
        <p:spPr>
          <a:xfrm>
            <a:off x="166893" y="1375184"/>
            <a:ext cx="6916077" cy="369332"/>
          </a:xfrm>
          <a:prstGeom prst="rect">
            <a:avLst/>
          </a:prstGeom>
        </p:spPr>
        <p:txBody>
          <a:bodyPr wrap="square">
            <a:spAutoFit/>
          </a:bodyPr>
          <a:lstStyle/>
          <a:p>
            <a:r>
              <a:rPr lang="es-CL" dirty="0"/>
              <a:t>a) Productos Existentes:   </a:t>
            </a:r>
            <a:r>
              <a:rPr lang="es-CL" u="sng" dirty="0"/>
              <a:t>Minecare</a:t>
            </a:r>
            <a:r>
              <a:rPr lang="es-CL" dirty="0"/>
              <a:t>  ; Matricon </a:t>
            </a:r>
          </a:p>
        </p:txBody>
      </p:sp>
      <p:sp>
        <p:nvSpPr>
          <p:cNvPr id="6" name="Rectángulo 5">
            <a:extLst>
              <a:ext uri="{FF2B5EF4-FFF2-40B4-BE49-F238E27FC236}">
                <a16:creationId xmlns:a16="http://schemas.microsoft.com/office/drawing/2014/main" id="{7241E0D1-F44B-4442-A543-B1308ED5D4D6}"/>
              </a:ext>
            </a:extLst>
          </p:cNvPr>
          <p:cNvSpPr/>
          <p:nvPr/>
        </p:nvSpPr>
        <p:spPr>
          <a:xfrm>
            <a:off x="184162" y="2208318"/>
            <a:ext cx="5216493" cy="369332"/>
          </a:xfrm>
          <a:prstGeom prst="rect">
            <a:avLst/>
          </a:prstGeom>
        </p:spPr>
        <p:txBody>
          <a:bodyPr wrap="none">
            <a:spAutoFit/>
          </a:bodyPr>
          <a:lstStyle/>
          <a:p>
            <a:r>
              <a:rPr lang="es-CL" dirty="0"/>
              <a:t>b) Productos Existentes:    </a:t>
            </a:r>
            <a:r>
              <a:rPr lang="es-CL" u="sng" dirty="0"/>
              <a:t>Modular</a:t>
            </a:r>
            <a:r>
              <a:rPr lang="es-CL" dirty="0"/>
              <a:t>; Wenco ; Hexagon </a:t>
            </a:r>
          </a:p>
        </p:txBody>
      </p:sp>
      <p:sp>
        <p:nvSpPr>
          <p:cNvPr id="10" name="335 Rectángulo redondeado">
            <a:extLst>
              <a:ext uri="{FF2B5EF4-FFF2-40B4-BE49-F238E27FC236}">
                <a16:creationId xmlns:a16="http://schemas.microsoft.com/office/drawing/2014/main" id="{14277EF9-05B4-B14D-AE87-EAA5B79AA139}"/>
              </a:ext>
            </a:extLst>
          </p:cNvPr>
          <p:cNvSpPr/>
          <p:nvPr/>
        </p:nvSpPr>
        <p:spPr>
          <a:xfrm>
            <a:off x="3154531" y="4651987"/>
            <a:ext cx="1983105" cy="3238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solidFill>
                  <a:schemeClr val="tx1"/>
                </a:solidFill>
                <a:ea typeface="Calibri"/>
                <a:cs typeface="Times New Roman"/>
              </a:rPr>
              <a:t>Sistemas de Despacho</a:t>
            </a:r>
          </a:p>
        </p:txBody>
      </p:sp>
      <p:sp>
        <p:nvSpPr>
          <p:cNvPr id="13" name="329 Rectángulo redondeado">
            <a:extLst>
              <a:ext uri="{FF2B5EF4-FFF2-40B4-BE49-F238E27FC236}">
                <a16:creationId xmlns:a16="http://schemas.microsoft.com/office/drawing/2014/main" id="{4027D65D-4C77-974D-857B-9D708F633877}"/>
              </a:ext>
            </a:extLst>
          </p:cNvPr>
          <p:cNvSpPr/>
          <p:nvPr/>
        </p:nvSpPr>
        <p:spPr>
          <a:xfrm>
            <a:off x="7614542" y="4618484"/>
            <a:ext cx="1983105" cy="3238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solidFill>
                  <a:schemeClr val="tx1"/>
                </a:solidFill>
                <a:ea typeface="Calibri"/>
                <a:cs typeface="Times New Roman"/>
              </a:rPr>
              <a:t>Signos Vitales</a:t>
            </a:r>
          </a:p>
        </p:txBody>
      </p:sp>
      <p:sp>
        <p:nvSpPr>
          <p:cNvPr id="20" name="26 Rectángulo redondeado">
            <a:extLst>
              <a:ext uri="{FF2B5EF4-FFF2-40B4-BE49-F238E27FC236}">
                <a16:creationId xmlns:a16="http://schemas.microsoft.com/office/drawing/2014/main" id="{2F9F6296-E6BB-6043-B246-5E7093EB5B9E}"/>
              </a:ext>
            </a:extLst>
          </p:cNvPr>
          <p:cNvSpPr/>
          <p:nvPr/>
        </p:nvSpPr>
        <p:spPr>
          <a:xfrm>
            <a:off x="9741816" y="4618484"/>
            <a:ext cx="1983105" cy="3238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solidFill>
                  <a:schemeClr val="tx1"/>
                </a:solidFill>
                <a:ea typeface="Calibri"/>
                <a:cs typeface="Times New Roman"/>
              </a:rPr>
              <a:t>GPS</a:t>
            </a:r>
          </a:p>
        </p:txBody>
      </p:sp>
      <p:sp>
        <p:nvSpPr>
          <p:cNvPr id="21" name="342 Rectángulo redondeado">
            <a:extLst>
              <a:ext uri="{FF2B5EF4-FFF2-40B4-BE49-F238E27FC236}">
                <a16:creationId xmlns:a16="http://schemas.microsoft.com/office/drawing/2014/main" id="{39E0BACC-64B1-9D43-88F9-AB0CB8860A32}"/>
              </a:ext>
            </a:extLst>
          </p:cNvPr>
          <p:cNvSpPr/>
          <p:nvPr/>
        </p:nvSpPr>
        <p:spPr>
          <a:xfrm>
            <a:off x="3153261" y="4203152"/>
            <a:ext cx="1961345" cy="321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solidFill>
                  <a:schemeClr val="tx1"/>
                </a:solidFill>
                <a:ea typeface="Calibri"/>
                <a:cs typeface="Times New Roman"/>
              </a:rPr>
              <a:t>Monit de Operación</a:t>
            </a:r>
          </a:p>
        </p:txBody>
      </p:sp>
      <p:sp>
        <p:nvSpPr>
          <p:cNvPr id="22" name="Cuadro de texto 2">
            <a:extLst>
              <a:ext uri="{FF2B5EF4-FFF2-40B4-BE49-F238E27FC236}">
                <a16:creationId xmlns:a16="http://schemas.microsoft.com/office/drawing/2014/main" id="{D82CCDE7-0108-0E4C-9956-B8984DB57AD2}"/>
              </a:ext>
            </a:extLst>
          </p:cNvPr>
          <p:cNvSpPr txBox="1">
            <a:spLocks noChangeArrowheads="1"/>
          </p:cNvSpPr>
          <p:nvPr/>
        </p:nvSpPr>
        <p:spPr bwMode="auto">
          <a:xfrm>
            <a:off x="3216329" y="3541238"/>
            <a:ext cx="1983105" cy="39306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Operación</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23" name="Cuadro de texto 2">
            <a:extLst>
              <a:ext uri="{FF2B5EF4-FFF2-40B4-BE49-F238E27FC236}">
                <a16:creationId xmlns:a16="http://schemas.microsoft.com/office/drawing/2014/main" id="{9225FDC7-39F2-ED43-8BB9-D5FCDD118B2E}"/>
              </a:ext>
            </a:extLst>
          </p:cNvPr>
          <p:cNvSpPr txBox="1">
            <a:spLocks noChangeArrowheads="1"/>
          </p:cNvSpPr>
          <p:nvPr/>
        </p:nvSpPr>
        <p:spPr bwMode="auto">
          <a:xfrm>
            <a:off x="5356567" y="3584290"/>
            <a:ext cx="1958824" cy="36131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Seguridad</a:t>
            </a:r>
            <a:endParaRPr lang="es-CL" sz="1600" dirty="0">
              <a:latin typeface="Calibri"/>
              <a:ea typeface="Calibri"/>
              <a:cs typeface="Times New Roman"/>
            </a:endParaRPr>
          </a:p>
        </p:txBody>
      </p:sp>
      <p:sp>
        <p:nvSpPr>
          <p:cNvPr id="24" name="Cuadro de texto 2">
            <a:extLst>
              <a:ext uri="{FF2B5EF4-FFF2-40B4-BE49-F238E27FC236}">
                <a16:creationId xmlns:a16="http://schemas.microsoft.com/office/drawing/2014/main" id="{5D9BDE04-99BE-1F46-9160-B5C522599EE7}"/>
              </a:ext>
            </a:extLst>
          </p:cNvPr>
          <p:cNvSpPr txBox="1">
            <a:spLocks noChangeArrowheads="1"/>
          </p:cNvSpPr>
          <p:nvPr/>
        </p:nvSpPr>
        <p:spPr bwMode="auto">
          <a:xfrm>
            <a:off x="7493487" y="3599659"/>
            <a:ext cx="1983105" cy="27622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Mantenimiento</a:t>
            </a:r>
            <a:endParaRPr lang="es-CL" sz="1600" dirty="0">
              <a:latin typeface="Calibri"/>
              <a:ea typeface="Calibri"/>
              <a:cs typeface="Times New Roman"/>
            </a:endParaRPr>
          </a:p>
        </p:txBody>
      </p:sp>
      <p:sp>
        <p:nvSpPr>
          <p:cNvPr id="25" name="Cuadro de texto 2">
            <a:extLst>
              <a:ext uri="{FF2B5EF4-FFF2-40B4-BE49-F238E27FC236}">
                <a16:creationId xmlns:a16="http://schemas.microsoft.com/office/drawing/2014/main" id="{96814690-E760-AF42-84E1-ADD2CD622BE5}"/>
              </a:ext>
            </a:extLst>
          </p:cNvPr>
          <p:cNvSpPr txBox="1">
            <a:spLocks noChangeArrowheads="1"/>
          </p:cNvSpPr>
          <p:nvPr/>
        </p:nvSpPr>
        <p:spPr bwMode="auto">
          <a:xfrm>
            <a:off x="9813136" y="3618073"/>
            <a:ext cx="1976120" cy="287020"/>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Conectividad</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26" name="Abrir llave 25">
            <a:extLst>
              <a:ext uri="{FF2B5EF4-FFF2-40B4-BE49-F238E27FC236}">
                <a16:creationId xmlns:a16="http://schemas.microsoft.com/office/drawing/2014/main" id="{0C668394-C3A8-EE4A-949F-08A1789F06CC}"/>
              </a:ext>
            </a:extLst>
          </p:cNvPr>
          <p:cNvSpPr/>
          <p:nvPr/>
        </p:nvSpPr>
        <p:spPr>
          <a:xfrm>
            <a:off x="2693001" y="3616411"/>
            <a:ext cx="437484" cy="1651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27" name="Rectángulo 26">
            <a:extLst>
              <a:ext uri="{FF2B5EF4-FFF2-40B4-BE49-F238E27FC236}">
                <a16:creationId xmlns:a16="http://schemas.microsoft.com/office/drawing/2014/main" id="{65A825C4-01DD-C64A-B665-555990AD1D08}"/>
              </a:ext>
            </a:extLst>
          </p:cNvPr>
          <p:cNvSpPr/>
          <p:nvPr/>
        </p:nvSpPr>
        <p:spPr>
          <a:xfrm>
            <a:off x="1607692" y="1770231"/>
            <a:ext cx="9733883" cy="369332"/>
          </a:xfrm>
          <a:prstGeom prst="rect">
            <a:avLst/>
          </a:prstGeom>
        </p:spPr>
        <p:txBody>
          <a:bodyPr wrap="none">
            <a:spAutoFit/>
          </a:bodyPr>
          <a:lstStyle/>
          <a:p>
            <a:r>
              <a:rPr lang="es-CL" dirty="0"/>
              <a:t>Signos Vitales de equipos : entrega información de parametros y eventos preconfigurados por el OEM</a:t>
            </a:r>
          </a:p>
        </p:txBody>
      </p:sp>
      <p:sp>
        <p:nvSpPr>
          <p:cNvPr id="28" name="Rectángulo 27">
            <a:extLst>
              <a:ext uri="{FF2B5EF4-FFF2-40B4-BE49-F238E27FC236}">
                <a16:creationId xmlns:a16="http://schemas.microsoft.com/office/drawing/2014/main" id="{095A7E21-3B06-D144-A3D3-188708C56BF8}"/>
              </a:ext>
            </a:extLst>
          </p:cNvPr>
          <p:cNvSpPr/>
          <p:nvPr/>
        </p:nvSpPr>
        <p:spPr>
          <a:xfrm>
            <a:off x="1633218" y="2695273"/>
            <a:ext cx="9462270" cy="369332"/>
          </a:xfrm>
          <a:prstGeom prst="rect">
            <a:avLst/>
          </a:prstGeom>
        </p:spPr>
        <p:txBody>
          <a:bodyPr wrap="none">
            <a:spAutoFit/>
          </a:bodyPr>
          <a:lstStyle/>
          <a:p>
            <a:r>
              <a:rPr lang="es-ES_tradnl" dirty="0"/>
              <a:t>Sistema de gestión de flotas:  entrega información  de producción y de estado de equipos mina </a:t>
            </a:r>
          </a:p>
        </p:txBody>
      </p:sp>
      <p:sp>
        <p:nvSpPr>
          <p:cNvPr id="30" name="Rectángulo 29">
            <a:extLst>
              <a:ext uri="{FF2B5EF4-FFF2-40B4-BE49-F238E27FC236}">
                <a16:creationId xmlns:a16="http://schemas.microsoft.com/office/drawing/2014/main" id="{CDF39671-68DF-324B-BB34-F3823BAEADD2}"/>
              </a:ext>
            </a:extLst>
          </p:cNvPr>
          <p:cNvSpPr/>
          <p:nvPr/>
        </p:nvSpPr>
        <p:spPr>
          <a:xfrm>
            <a:off x="38428" y="3617020"/>
            <a:ext cx="1993572" cy="646331"/>
          </a:xfrm>
          <a:prstGeom prst="rect">
            <a:avLst/>
          </a:prstGeom>
        </p:spPr>
        <p:txBody>
          <a:bodyPr wrap="square">
            <a:spAutoFit/>
          </a:bodyPr>
          <a:lstStyle/>
          <a:p>
            <a:r>
              <a:rPr lang="es-CL" b="1" dirty="0"/>
              <a:t>a) Monitoreo de signos vitales</a:t>
            </a:r>
          </a:p>
        </p:txBody>
      </p:sp>
      <p:sp>
        <p:nvSpPr>
          <p:cNvPr id="31" name="Rectángulo 30">
            <a:extLst>
              <a:ext uri="{FF2B5EF4-FFF2-40B4-BE49-F238E27FC236}">
                <a16:creationId xmlns:a16="http://schemas.microsoft.com/office/drawing/2014/main" id="{B1A08778-5074-FC4F-A3CF-216BB1E92DE6}"/>
              </a:ext>
            </a:extLst>
          </p:cNvPr>
          <p:cNvSpPr/>
          <p:nvPr/>
        </p:nvSpPr>
        <p:spPr>
          <a:xfrm>
            <a:off x="54151" y="4765985"/>
            <a:ext cx="2010487" cy="369332"/>
          </a:xfrm>
          <a:prstGeom prst="rect">
            <a:avLst/>
          </a:prstGeom>
        </p:spPr>
        <p:txBody>
          <a:bodyPr wrap="none">
            <a:spAutoFit/>
          </a:bodyPr>
          <a:lstStyle/>
          <a:p>
            <a:r>
              <a:rPr lang="es-CL" b="1" dirty="0"/>
              <a:t>b) Gestion de flota </a:t>
            </a:r>
          </a:p>
        </p:txBody>
      </p:sp>
      <p:sp>
        <p:nvSpPr>
          <p:cNvPr id="32" name="Título 1">
            <a:extLst>
              <a:ext uri="{FF2B5EF4-FFF2-40B4-BE49-F238E27FC236}">
                <a16:creationId xmlns:a16="http://schemas.microsoft.com/office/drawing/2014/main" id="{F4C9CB68-DE8C-204C-ACFC-BC7F825D094B}"/>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3 Tecnologías interoperables y marcas</a:t>
            </a:r>
          </a:p>
        </p:txBody>
      </p:sp>
    </p:spTree>
    <p:extLst>
      <p:ext uri="{BB962C8B-B14F-4D97-AF65-F5344CB8AC3E}">
        <p14:creationId xmlns:p14="http://schemas.microsoft.com/office/powerpoint/2010/main" val="160481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animBg="1"/>
      <p:bldP spid="13" grpId="0" animBg="1"/>
      <p:bldP spid="20" grpId="0" animBg="1"/>
      <p:bldP spid="21" grpId="0" animBg="1"/>
      <p:bldP spid="22" grpId="0"/>
      <p:bldP spid="23" grpId="0"/>
      <p:bldP spid="24" grpId="0"/>
      <p:bldP spid="25" grpId="0"/>
      <p:bldP spid="26" grpId="0" animBg="1"/>
      <p:bldP spid="27" grpId="0"/>
      <p:bldP spid="28"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F2D6166-FBA0-6B4E-88DF-D6EF092F4B63}"/>
              </a:ext>
            </a:extLst>
          </p:cNvPr>
          <p:cNvSpPr/>
          <p:nvPr/>
        </p:nvSpPr>
        <p:spPr>
          <a:xfrm>
            <a:off x="4153578" y="1197837"/>
            <a:ext cx="1305037" cy="369332"/>
          </a:xfrm>
          <a:prstGeom prst="rect">
            <a:avLst/>
          </a:prstGeom>
        </p:spPr>
        <p:txBody>
          <a:bodyPr wrap="none">
            <a:spAutoFit/>
          </a:bodyPr>
          <a:lstStyle/>
          <a:p>
            <a:r>
              <a:rPr lang="es-CL" dirty="0"/>
              <a:t>a) Minecare</a:t>
            </a:r>
          </a:p>
        </p:txBody>
      </p:sp>
      <p:sp>
        <p:nvSpPr>
          <p:cNvPr id="6" name="Rectángulo 5">
            <a:extLst>
              <a:ext uri="{FF2B5EF4-FFF2-40B4-BE49-F238E27FC236}">
                <a16:creationId xmlns:a16="http://schemas.microsoft.com/office/drawing/2014/main" id="{7241E0D1-F44B-4442-A543-B1308ED5D4D6}"/>
              </a:ext>
            </a:extLst>
          </p:cNvPr>
          <p:cNvSpPr/>
          <p:nvPr/>
        </p:nvSpPr>
        <p:spPr>
          <a:xfrm>
            <a:off x="7196266" y="1215364"/>
            <a:ext cx="1292213" cy="369332"/>
          </a:xfrm>
          <a:prstGeom prst="rect">
            <a:avLst/>
          </a:prstGeom>
        </p:spPr>
        <p:txBody>
          <a:bodyPr wrap="none">
            <a:spAutoFit/>
          </a:bodyPr>
          <a:lstStyle/>
          <a:p>
            <a:r>
              <a:rPr lang="es-CL" dirty="0"/>
              <a:t>b) Dispatch </a:t>
            </a:r>
          </a:p>
        </p:txBody>
      </p:sp>
      <p:sp>
        <p:nvSpPr>
          <p:cNvPr id="22" name="Cuadro de texto 2">
            <a:extLst>
              <a:ext uri="{FF2B5EF4-FFF2-40B4-BE49-F238E27FC236}">
                <a16:creationId xmlns:a16="http://schemas.microsoft.com/office/drawing/2014/main" id="{D82CCDE7-0108-0E4C-9956-B8984DB57AD2}"/>
              </a:ext>
            </a:extLst>
          </p:cNvPr>
          <p:cNvSpPr txBox="1">
            <a:spLocks noChangeArrowheads="1"/>
          </p:cNvSpPr>
          <p:nvPr/>
        </p:nvSpPr>
        <p:spPr bwMode="auto">
          <a:xfrm>
            <a:off x="2249976" y="2847763"/>
            <a:ext cx="1983105" cy="39306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Operación</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23" name="Cuadro de texto 2">
            <a:extLst>
              <a:ext uri="{FF2B5EF4-FFF2-40B4-BE49-F238E27FC236}">
                <a16:creationId xmlns:a16="http://schemas.microsoft.com/office/drawing/2014/main" id="{9225FDC7-39F2-ED43-8BB9-D5FCDD118B2E}"/>
              </a:ext>
            </a:extLst>
          </p:cNvPr>
          <p:cNvSpPr txBox="1">
            <a:spLocks noChangeArrowheads="1"/>
          </p:cNvSpPr>
          <p:nvPr/>
        </p:nvSpPr>
        <p:spPr bwMode="auto">
          <a:xfrm>
            <a:off x="4390214" y="2890815"/>
            <a:ext cx="1958824" cy="36131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Seguridad</a:t>
            </a:r>
            <a:endParaRPr lang="es-CL" sz="1600" dirty="0">
              <a:latin typeface="Calibri"/>
              <a:ea typeface="Calibri"/>
              <a:cs typeface="Times New Roman"/>
            </a:endParaRPr>
          </a:p>
        </p:txBody>
      </p:sp>
      <p:sp>
        <p:nvSpPr>
          <p:cNvPr id="24" name="Cuadro de texto 2">
            <a:extLst>
              <a:ext uri="{FF2B5EF4-FFF2-40B4-BE49-F238E27FC236}">
                <a16:creationId xmlns:a16="http://schemas.microsoft.com/office/drawing/2014/main" id="{5D9BDE04-99BE-1F46-9160-B5C522599EE7}"/>
              </a:ext>
            </a:extLst>
          </p:cNvPr>
          <p:cNvSpPr txBox="1">
            <a:spLocks noChangeArrowheads="1"/>
          </p:cNvSpPr>
          <p:nvPr/>
        </p:nvSpPr>
        <p:spPr bwMode="auto">
          <a:xfrm>
            <a:off x="6527134" y="2906184"/>
            <a:ext cx="1983105" cy="27622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Mantenimiento</a:t>
            </a:r>
            <a:endParaRPr lang="es-CL" sz="1600" dirty="0">
              <a:latin typeface="Calibri"/>
              <a:ea typeface="Calibri"/>
              <a:cs typeface="Times New Roman"/>
            </a:endParaRPr>
          </a:p>
        </p:txBody>
      </p:sp>
      <p:sp>
        <p:nvSpPr>
          <p:cNvPr id="25" name="Cuadro de texto 2">
            <a:extLst>
              <a:ext uri="{FF2B5EF4-FFF2-40B4-BE49-F238E27FC236}">
                <a16:creationId xmlns:a16="http://schemas.microsoft.com/office/drawing/2014/main" id="{96814690-E760-AF42-84E1-ADD2CD622BE5}"/>
              </a:ext>
            </a:extLst>
          </p:cNvPr>
          <p:cNvSpPr txBox="1">
            <a:spLocks noChangeArrowheads="1"/>
          </p:cNvSpPr>
          <p:nvPr/>
        </p:nvSpPr>
        <p:spPr bwMode="auto">
          <a:xfrm>
            <a:off x="8846783" y="2924598"/>
            <a:ext cx="1976120" cy="287020"/>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Conectividad</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19" name="315 Abrir llave">
            <a:extLst>
              <a:ext uri="{FF2B5EF4-FFF2-40B4-BE49-F238E27FC236}">
                <a16:creationId xmlns:a16="http://schemas.microsoft.com/office/drawing/2014/main" id="{C339D81E-C917-8B41-9665-279E598D3F96}"/>
              </a:ext>
            </a:extLst>
          </p:cNvPr>
          <p:cNvSpPr/>
          <p:nvPr/>
        </p:nvSpPr>
        <p:spPr>
          <a:xfrm rot="5400000">
            <a:off x="5950707" y="-1671036"/>
            <a:ext cx="1045329" cy="857292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32" name="342 Rectángulo redondeado">
            <a:extLst>
              <a:ext uri="{FF2B5EF4-FFF2-40B4-BE49-F238E27FC236}">
                <a16:creationId xmlns:a16="http://schemas.microsoft.com/office/drawing/2014/main" id="{C068E2F9-4941-3F43-AF8A-519DCAD658D4}"/>
              </a:ext>
            </a:extLst>
          </p:cNvPr>
          <p:cNvSpPr/>
          <p:nvPr/>
        </p:nvSpPr>
        <p:spPr>
          <a:xfrm>
            <a:off x="2186908" y="4187555"/>
            <a:ext cx="1961345" cy="4720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solidFill>
                  <a:schemeClr val="tx1"/>
                </a:solidFill>
                <a:ea typeface="Calibri"/>
                <a:cs typeface="Times New Roman"/>
              </a:rPr>
              <a:t>Optimizacion  combustible</a:t>
            </a:r>
          </a:p>
        </p:txBody>
      </p:sp>
      <p:sp>
        <p:nvSpPr>
          <p:cNvPr id="34" name="342 Rectángulo redondeado">
            <a:extLst>
              <a:ext uri="{FF2B5EF4-FFF2-40B4-BE49-F238E27FC236}">
                <a16:creationId xmlns:a16="http://schemas.microsoft.com/office/drawing/2014/main" id="{9958B73B-DDFE-1E48-B5A5-995789AA0E2A}"/>
              </a:ext>
            </a:extLst>
          </p:cNvPr>
          <p:cNvSpPr/>
          <p:nvPr/>
        </p:nvSpPr>
        <p:spPr>
          <a:xfrm>
            <a:off x="6531142" y="4295419"/>
            <a:ext cx="1961345" cy="4720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solidFill>
                  <a:schemeClr val="tx1"/>
                </a:solidFill>
                <a:ea typeface="Calibri"/>
                <a:cs typeface="Times New Roman"/>
              </a:rPr>
              <a:t>Prediccion Fallas por mala conduccion</a:t>
            </a:r>
          </a:p>
        </p:txBody>
      </p:sp>
      <p:sp>
        <p:nvSpPr>
          <p:cNvPr id="35" name="342 Rectángulo redondeado">
            <a:extLst>
              <a:ext uri="{FF2B5EF4-FFF2-40B4-BE49-F238E27FC236}">
                <a16:creationId xmlns:a16="http://schemas.microsoft.com/office/drawing/2014/main" id="{F0CF2212-082C-9A41-9598-4085C253012A}"/>
              </a:ext>
            </a:extLst>
          </p:cNvPr>
          <p:cNvSpPr/>
          <p:nvPr/>
        </p:nvSpPr>
        <p:spPr>
          <a:xfrm>
            <a:off x="2186907" y="4876683"/>
            <a:ext cx="1961345" cy="47208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solidFill>
                  <a:schemeClr val="tx1"/>
                </a:solidFill>
                <a:ea typeface="Calibri"/>
                <a:cs typeface="Times New Roman"/>
              </a:rPr>
              <a:t>Ranking choferes</a:t>
            </a:r>
          </a:p>
        </p:txBody>
      </p:sp>
      <p:sp>
        <p:nvSpPr>
          <p:cNvPr id="36" name="342 Rectángulo redondeado">
            <a:extLst>
              <a:ext uri="{FF2B5EF4-FFF2-40B4-BE49-F238E27FC236}">
                <a16:creationId xmlns:a16="http://schemas.microsoft.com/office/drawing/2014/main" id="{5EED647C-2052-3B4C-B8EE-7B345D247B08}"/>
              </a:ext>
            </a:extLst>
          </p:cNvPr>
          <p:cNvSpPr/>
          <p:nvPr/>
        </p:nvSpPr>
        <p:spPr>
          <a:xfrm>
            <a:off x="6527134" y="4959322"/>
            <a:ext cx="1961345" cy="77888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solidFill>
                  <a:schemeClr val="tx1"/>
                </a:solidFill>
                <a:ea typeface="Calibri"/>
                <a:cs typeface="Times New Roman"/>
              </a:rPr>
              <a:t>Prediccion Fallas / niveles de garantia equipos</a:t>
            </a:r>
          </a:p>
        </p:txBody>
      </p:sp>
      <p:sp>
        <p:nvSpPr>
          <p:cNvPr id="3" name="Rectángulo redondeado 2">
            <a:extLst>
              <a:ext uri="{FF2B5EF4-FFF2-40B4-BE49-F238E27FC236}">
                <a16:creationId xmlns:a16="http://schemas.microsoft.com/office/drawing/2014/main" id="{9198F1AE-6899-8743-8F65-A90B864E15DC}"/>
              </a:ext>
            </a:extLst>
          </p:cNvPr>
          <p:cNvSpPr/>
          <p:nvPr/>
        </p:nvSpPr>
        <p:spPr>
          <a:xfrm>
            <a:off x="2186907" y="3392412"/>
            <a:ext cx="6323332" cy="4720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App  OEE</a:t>
            </a:r>
          </a:p>
        </p:txBody>
      </p:sp>
      <p:sp>
        <p:nvSpPr>
          <p:cNvPr id="39" name="Título 1">
            <a:extLst>
              <a:ext uri="{FF2B5EF4-FFF2-40B4-BE49-F238E27FC236}">
                <a16:creationId xmlns:a16="http://schemas.microsoft.com/office/drawing/2014/main" id="{1AC4F1BB-AF8E-E54E-839F-E04A9DD0A30F}"/>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3.1  Ejemplo de aplicaciones  ( se pueden desarrollar n )</a:t>
            </a:r>
          </a:p>
        </p:txBody>
      </p:sp>
    </p:spTree>
    <p:extLst>
      <p:ext uri="{BB962C8B-B14F-4D97-AF65-F5344CB8AC3E}">
        <p14:creationId xmlns:p14="http://schemas.microsoft.com/office/powerpoint/2010/main" val="3672898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A5FA1017-D506-1941-A6B2-19D5D2FD7FD2}"/>
              </a:ext>
            </a:extLst>
          </p:cNvPr>
          <p:cNvSpPr/>
          <p:nvPr/>
        </p:nvSpPr>
        <p:spPr>
          <a:xfrm>
            <a:off x="42714" y="2595264"/>
            <a:ext cx="1993572" cy="646331"/>
          </a:xfrm>
          <a:prstGeom prst="rect">
            <a:avLst/>
          </a:prstGeom>
        </p:spPr>
        <p:txBody>
          <a:bodyPr wrap="square">
            <a:spAutoFit/>
          </a:bodyPr>
          <a:lstStyle/>
          <a:p>
            <a:r>
              <a:rPr lang="es-CL" b="1" dirty="0"/>
              <a:t>a) Monitoreo de condiciones</a:t>
            </a:r>
          </a:p>
        </p:txBody>
      </p:sp>
      <p:sp>
        <p:nvSpPr>
          <p:cNvPr id="29" name="Rectángulo 28">
            <a:extLst>
              <a:ext uri="{FF2B5EF4-FFF2-40B4-BE49-F238E27FC236}">
                <a16:creationId xmlns:a16="http://schemas.microsoft.com/office/drawing/2014/main" id="{A99CFF0D-963E-4844-BE6F-F1AAB4D00B92}"/>
              </a:ext>
            </a:extLst>
          </p:cNvPr>
          <p:cNvSpPr/>
          <p:nvPr/>
        </p:nvSpPr>
        <p:spPr>
          <a:xfrm>
            <a:off x="46728" y="3429000"/>
            <a:ext cx="1957587" cy="1200329"/>
          </a:xfrm>
          <a:prstGeom prst="rect">
            <a:avLst/>
          </a:prstGeom>
        </p:spPr>
        <p:txBody>
          <a:bodyPr wrap="none">
            <a:spAutoFit/>
          </a:bodyPr>
          <a:lstStyle/>
          <a:p>
            <a:r>
              <a:rPr lang="es-CL" b="1" dirty="0"/>
              <a:t>b) Gestion de flota</a:t>
            </a:r>
          </a:p>
          <a:p>
            <a:endParaRPr lang="es-CL" b="1" dirty="0"/>
          </a:p>
          <a:p>
            <a:endParaRPr lang="es-CL" b="1" dirty="0"/>
          </a:p>
          <a:p>
            <a:r>
              <a:rPr lang="es-CL" b="1" dirty="0"/>
              <a:t>c) Otra </a:t>
            </a:r>
          </a:p>
        </p:txBody>
      </p:sp>
      <p:sp>
        <p:nvSpPr>
          <p:cNvPr id="3" name="Rectángulo 2">
            <a:extLst>
              <a:ext uri="{FF2B5EF4-FFF2-40B4-BE49-F238E27FC236}">
                <a16:creationId xmlns:a16="http://schemas.microsoft.com/office/drawing/2014/main" id="{5452AE87-772F-6542-9948-0E241FA2F1D2}"/>
              </a:ext>
            </a:extLst>
          </p:cNvPr>
          <p:cNvSpPr/>
          <p:nvPr/>
        </p:nvSpPr>
        <p:spPr>
          <a:xfrm>
            <a:off x="3379562" y="1903911"/>
            <a:ext cx="1110343" cy="3505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1</a:t>
            </a:r>
          </a:p>
          <a:p>
            <a:pPr algn="ctr"/>
            <a:r>
              <a:rPr lang="es-CL" dirty="0"/>
              <a:t>Conector de datos</a:t>
            </a:r>
          </a:p>
        </p:txBody>
      </p:sp>
      <p:sp>
        <p:nvSpPr>
          <p:cNvPr id="32" name="Rectángulo 31">
            <a:extLst>
              <a:ext uri="{FF2B5EF4-FFF2-40B4-BE49-F238E27FC236}">
                <a16:creationId xmlns:a16="http://schemas.microsoft.com/office/drawing/2014/main" id="{0C73E89B-5645-AB4B-B5C5-67248C25061F}"/>
              </a:ext>
            </a:extLst>
          </p:cNvPr>
          <p:cNvSpPr/>
          <p:nvPr/>
        </p:nvSpPr>
        <p:spPr>
          <a:xfrm>
            <a:off x="4515324" y="1903911"/>
            <a:ext cx="1411496" cy="3505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 </a:t>
            </a:r>
          </a:p>
          <a:p>
            <a:pPr algn="ctr"/>
            <a:r>
              <a:rPr lang="es-CL" dirty="0"/>
              <a:t>Datos interoprable </a:t>
            </a:r>
          </a:p>
          <a:p>
            <a:pPr algn="ctr"/>
            <a:r>
              <a:rPr lang="es-CL" dirty="0"/>
              <a:t>ISO15143-3</a:t>
            </a:r>
          </a:p>
          <a:p>
            <a:pPr algn="ctr"/>
            <a:endParaRPr lang="es-CL" dirty="0"/>
          </a:p>
          <a:p>
            <a:pPr algn="ctr"/>
            <a:r>
              <a:rPr lang="es-CL" dirty="0"/>
              <a:t>Rew Data </a:t>
            </a:r>
          </a:p>
          <a:p>
            <a:pPr algn="ctr"/>
            <a:r>
              <a:rPr lang="es-CL" dirty="0"/>
              <a:t>(Cache)</a:t>
            </a:r>
          </a:p>
        </p:txBody>
      </p:sp>
      <p:sp>
        <p:nvSpPr>
          <p:cNvPr id="4" name="Abrir llave 3">
            <a:extLst>
              <a:ext uri="{FF2B5EF4-FFF2-40B4-BE49-F238E27FC236}">
                <a16:creationId xmlns:a16="http://schemas.microsoft.com/office/drawing/2014/main" id="{CE9AED59-A0D5-DF4C-B4BD-AE3464F4BB77}"/>
              </a:ext>
            </a:extLst>
          </p:cNvPr>
          <p:cNvSpPr/>
          <p:nvPr/>
        </p:nvSpPr>
        <p:spPr>
          <a:xfrm rot="5400000">
            <a:off x="4496114" y="205135"/>
            <a:ext cx="314154" cy="25472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33" name="Abrir llave 32">
            <a:extLst>
              <a:ext uri="{FF2B5EF4-FFF2-40B4-BE49-F238E27FC236}">
                <a16:creationId xmlns:a16="http://schemas.microsoft.com/office/drawing/2014/main" id="{6D39ED9D-33BA-934D-B054-E9B666CE8C9D}"/>
              </a:ext>
            </a:extLst>
          </p:cNvPr>
          <p:cNvSpPr/>
          <p:nvPr/>
        </p:nvSpPr>
        <p:spPr>
          <a:xfrm rot="5400000">
            <a:off x="8522465" y="-128049"/>
            <a:ext cx="343182" cy="3338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34" name="Rectángulo 33">
            <a:extLst>
              <a:ext uri="{FF2B5EF4-FFF2-40B4-BE49-F238E27FC236}">
                <a16:creationId xmlns:a16="http://schemas.microsoft.com/office/drawing/2014/main" id="{97593BC6-64CE-D849-B8A6-698D972CDC25}"/>
              </a:ext>
            </a:extLst>
          </p:cNvPr>
          <p:cNvSpPr/>
          <p:nvPr/>
        </p:nvSpPr>
        <p:spPr>
          <a:xfrm>
            <a:off x="7024912" y="2016598"/>
            <a:ext cx="1901374" cy="3505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3</a:t>
            </a:r>
          </a:p>
          <a:p>
            <a:pPr algn="ctr"/>
            <a:r>
              <a:rPr lang="es-CL" dirty="0"/>
              <a:t>Herramientas Iris</a:t>
            </a:r>
          </a:p>
          <a:p>
            <a:pPr marL="285750" indent="-285750">
              <a:buFont typeface="Arial" panose="020B0604020202020204" pitchFamily="34" charset="0"/>
              <a:buChar char="•"/>
            </a:pPr>
            <a:r>
              <a:rPr lang="es-CL" dirty="0"/>
              <a:t>Dashboard (reportabilidad)</a:t>
            </a:r>
          </a:p>
          <a:p>
            <a:pPr marL="285750" indent="-285750">
              <a:buFont typeface="Arial" panose="020B0604020202020204" pitchFamily="34" charset="0"/>
              <a:buChar char="•"/>
            </a:pPr>
            <a:r>
              <a:rPr lang="es-CL" dirty="0"/>
              <a:t>Mapa ( gis)</a:t>
            </a:r>
          </a:p>
          <a:p>
            <a:pPr marL="285750" indent="-285750">
              <a:buFont typeface="Arial" panose="020B0604020202020204" pitchFamily="34" charset="0"/>
              <a:buChar char="•"/>
            </a:pPr>
            <a:r>
              <a:rPr lang="es-CL" dirty="0"/>
              <a:t>Modelo predictivos </a:t>
            </a:r>
          </a:p>
        </p:txBody>
      </p:sp>
      <p:sp>
        <p:nvSpPr>
          <p:cNvPr id="35" name="Rectángulo 34">
            <a:extLst>
              <a:ext uri="{FF2B5EF4-FFF2-40B4-BE49-F238E27FC236}">
                <a16:creationId xmlns:a16="http://schemas.microsoft.com/office/drawing/2014/main" id="{DF73C1E4-032C-B043-9ABF-E4E3344BF5CB}"/>
              </a:ext>
            </a:extLst>
          </p:cNvPr>
          <p:cNvSpPr/>
          <p:nvPr/>
        </p:nvSpPr>
        <p:spPr>
          <a:xfrm>
            <a:off x="10646229" y="2034075"/>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36" name="Rectángulo 35">
            <a:extLst>
              <a:ext uri="{FF2B5EF4-FFF2-40B4-BE49-F238E27FC236}">
                <a16:creationId xmlns:a16="http://schemas.microsoft.com/office/drawing/2014/main" id="{4E29F20B-5972-584D-8128-4B1259F6066B}"/>
              </a:ext>
            </a:extLst>
          </p:cNvPr>
          <p:cNvSpPr/>
          <p:nvPr/>
        </p:nvSpPr>
        <p:spPr>
          <a:xfrm>
            <a:off x="8919026" y="2016598"/>
            <a:ext cx="1436914" cy="3505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4 Administrar o crear App</a:t>
            </a:r>
          </a:p>
        </p:txBody>
      </p:sp>
      <p:sp>
        <p:nvSpPr>
          <p:cNvPr id="37" name="Abrir llave 36">
            <a:extLst>
              <a:ext uri="{FF2B5EF4-FFF2-40B4-BE49-F238E27FC236}">
                <a16:creationId xmlns:a16="http://schemas.microsoft.com/office/drawing/2014/main" id="{466A5377-F604-A242-A634-83D0631A2433}"/>
              </a:ext>
            </a:extLst>
          </p:cNvPr>
          <p:cNvSpPr/>
          <p:nvPr/>
        </p:nvSpPr>
        <p:spPr>
          <a:xfrm rot="5400000">
            <a:off x="11208350" y="823379"/>
            <a:ext cx="334444" cy="14441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5" name="CuadroTexto 4">
            <a:extLst>
              <a:ext uri="{FF2B5EF4-FFF2-40B4-BE49-F238E27FC236}">
                <a16:creationId xmlns:a16="http://schemas.microsoft.com/office/drawing/2014/main" id="{210DCEC5-C95C-F740-9DFF-D40230336583}"/>
              </a:ext>
            </a:extLst>
          </p:cNvPr>
          <p:cNvSpPr txBox="1"/>
          <p:nvPr/>
        </p:nvSpPr>
        <p:spPr>
          <a:xfrm>
            <a:off x="3890861" y="930747"/>
            <a:ext cx="2227254" cy="369332"/>
          </a:xfrm>
          <a:prstGeom prst="rect">
            <a:avLst/>
          </a:prstGeom>
          <a:noFill/>
        </p:spPr>
        <p:txBody>
          <a:bodyPr wrap="square" rtlCol="0">
            <a:spAutoFit/>
          </a:bodyPr>
          <a:lstStyle/>
          <a:p>
            <a:r>
              <a:rPr lang="es-CL" b="1" u="sng" dirty="0"/>
              <a:t>Interfaz de datos</a:t>
            </a:r>
          </a:p>
        </p:txBody>
      </p:sp>
      <p:sp>
        <p:nvSpPr>
          <p:cNvPr id="38" name="CuadroTexto 37">
            <a:extLst>
              <a:ext uri="{FF2B5EF4-FFF2-40B4-BE49-F238E27FC236}">
                <a16:creationId xmlns:a16="http://schemas.microsoft.com/office/drawing/2014/main" id="{B86114C0-2D92-5E46-8600-6FE338FEC9EE}"/>
              </a:ext>
            </a:extLst>
          </p:cNvPr>
          <p:cNvSpPr txBox="1"/>
          <p:nvPr/>
        </p:nvSpPr>
        <p:spPr>
          <a:xfrm>
            <a:off x="7975599" y="952355"/>
            <a:ext cx="1661884" cy="369332"/>
          </a:xfrm>
          <a:prstGeom prst="rect">
            <a:avLst/>
          </a:prstGeom>
          <a:noFill/>
        </p:spPr>
        <p:txBody>
          <a:bodyPr wrap="square" rtlCol="0">
            <a:spAutoFit/>
          </a:bodyPr>
          <a:lstStyle/>
          <a:p>
            <a:r>
              <a:rPr lang="es-CL" b="1" u="sng" dirty="0"/>
              <a:t>App Manager</a:t>
            </a:r>
          </a:p>
        </p:txBody>
      </p:sp>
      <p:sp>
        <p:nvSpPr>
          <p:cNvPr id="39" name="CuadroTexto 38">
            <a:extLst>
              <a:ext uri="{FF2B5EF4-FFF2-40B4-BE49-F238E27FC236}">
                <a16:creationId xmlns:a16="http://schemas.microsoft.com/office/drawing/2014/main" id="{0C6D53F5-77E6-0A43-A06C-88F1FCC1F126}"/>
              </a:ext>
            </a:extLst>
          </p:cNvPr>
          <p:cNvSpPr txBox="1"/>
          <p:nvPr/>
        </p:nvSpPr>
        <p:spPr>
          <a:xfrm>
            <a:off x="11125197" y="952355"/>
            <a:ext cx="914400" cy="369332"/>
          </a:xfrm>
          <a:prstGeom prst="rect">
            <a:avLst/>
          </a:prstGeom>
          <a:noFill/>
        </p:spPr>
        <p:txBody>
          <a:bodyPr wrap="square" rtlCol="0">
            <a:spAutoFit/>
          </a:bodyPr>
          <a:lstStyle/>
          <a:p>
            <a:r>
              <a:rPr lang="es-CL" b="1" u="sng" dirty="0"/>
              <a:t>Apps</a:t>
            </a:r>
          </a:p>
        </p:txBody>
      </p:sp>
      <p:cxnSp>
        <p:nvCxnSpPr>
          <p:cNvPr id="7" name="Conector recto de flecha 6">
            <a:extLst>
              <a:ext uri="{FF2B5EF4-FFF2-40B4-BE49-F238E27FC236}">
                <a16:creationId xmlns:a16="http://schemas.microsoft.com/office/drawing/2014/main" id="{D1F035F3-540C-6348-AAD5-B26966DE745E}"/>
              </a:ext>
            </a:extLst>
          </p:cNvPr>
          <p:cNvCxnSpPr>
            <a:cxnSpLocks/>
          </p:cNvCxnSpPr>
          <p:nvPr/>
        </p:nvCxnSpPr>
        <p:spPr>
          <a:xfrm>
            <a:off x="2029734" y="2841585"/>
            <a:ext cx="1313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BB4A534B-CC89-894F-A017-7DC30415D0B3}"/>
              </a:ext>
            </a:extLst>
          </p:cNvPr>
          <p:cNvCxnSpPr>
            <a:cxnSpLocks/>
          </p:cNvCxnSpPr>
          <p:nvPr/>
        </p:nvCxnSpPr>
        <p:spPr>
          <a:xfrm>
            <a:off x="1989969" y="3545527"/>
            <a:ext cx="1313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0E0708F-DFEC-8D47-8A6C-C6A56ECDE352}"/>
              </a:ext>
            </a:extLst>
          </p:cNvPr>
          <p:cNvCxnSpPr>
            <a:cxnSpLocks/>
          </p:cNvCxnSpPr>
          <p:nvPr/>
        </p:nvCxnSpPr>
        <p:spPr>
          <a:xfrm>
            <a:off x="1989968" y="4314785"/>
            <a:ext cx="1313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E92CD037-0C0E-F84B-AEC7-6F1A38F6FB24}"/>
              </a:ext>
            </a:extLst>
          </p:cNvPr>
          <p:cNvSpPr txBox="1"/>
          <p:nvPr/>
        </p:nvSpPr>
        <p:spPr>
          <a:xfrm>
            <a:off x="2366653" y="2419221"/>
            <a:ext cx="914400" cy="369332"/>
          </a:xfrm>
          <a:prstGeom prst="rect">
            <a:avLst/>
          </a:prstGeom>
          <a:noFill/>
        </p:spPr>
        <p:txBody>
          <a:bodyPr wrap="square" rtlCol="0">
            <a:spAutoFit/>
          </a:bodyPr>
          <a:lstStyle/>
          <a:p>
            <a:r>
              <a:rPr lang="es-CL" i="1" dirty="0"/>
              <a:t>Dato</a:t>
            </a:r>
          </a:p>
        </p:txBody>
      </p:sp>
      <p:sp>
        <p:nvSpPr>
          <p:cNvPr id="42" name="CuadroTexto 41">
            <a:extLst>
              <a:ext uri="{FF2B5EF4-FFF2-40B4-BE49-F238E27FC236}">
                <a16:creationId xmlns:a16="http://schemas.microsoft.com/office/drawing/2014/main" id="{E0E81E51-E579-6B49-A240-BD3726524567}"/>
              </a:ext>
            </a:extLst>
          </p:cNvPr>
          <p:cNvSpPr txBox="1"/>
          <p:nvPr/>
        </p:nvSpPr>
        <p:spPr>
          <a:xfrm>
            <a:off x="230789" y="1712686"/>
            <a:ext cx="1617421" cy="369332"/>
          </a:xfrm>
          <a:prstGeom prst="rect">
            <a:avLst/>
          </a:prstGeom>
          <a:noFill/>
        </p:spPr>
        <p:txBody>
          <a:bodyPr wrap="square" rtlCol="0">
            <a:spAutoFit/>
          </a:bodyPr>
          <a:lstStyle/>
          <a:p>
            <a:r>
              <a:rPr lang="es-CL" b="1" u="sng" dirty="0"/>
              <a:t>Tecnologia</a:t>
            </a:r>
          </a:p>
        </p:txBody>
      </p:sp>
      <p:sp>
        <p:nvSpPr>
          <p:cNvPr id="43" name="Rectángulo 42">
            <a:extLst>
              <a:ext uri="{FF2B5EF4-FFF2-40B4-BE49-F238E27FC236}">
                <a16:creationId xmlns:a16="http://schemas.microsoft.com/office/drawing/2014/main" id="{EF34F33D-8FC1-9943-963F-528731444B27}"/>
              </a:ext>
            </a:extLst>
          </p:cNvPr>
          <p:cNvSpPr/>
          <p:nvPr/>
        </p:nvSpPr>
        <p:spPr>
          <a:xfrm>
            <a:off x="10646228" y="4976952"/>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App  NN</a:t>
            </a:r>
          </a:p>
        </p:txBody>
      </p:sp>
      <p:cxnSp>
        <p:nvCxnSpPr>
          <p:cNvPr id="12" name="Conector recto de flecha 11">
            <a:extLst>
              <a:ext uri="{FF2B5EF4-FFF2-40B4-BE49-F238E27FC236}">
                <a16:creationId xmlns:a16="http://schemas.microsoft.com/office/drawing/2014/main" id="{327527FD-C312-CA4E-9852-35F7F14FF84A}"/>
              </a:ext>
            </a:extLst>
          </p:cNvPr>
          <p:cNvCxnSpPr>
            <a:cxnSpLocks/>
          </p:cNvCxnSpPr>
          <p:nvPr/>
        </p:nvCxnSpPr>
        <p:spPr>
          <a:xfrm>
            <a:off x="11390083" y="2680732"/>
            <a:ext cx="0" cy="2152525"/>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B2F6AAB2-205F-E146-AC4B-DC16CB0FD30E}"/>
              </a:ext>
            </a:extLst>
          </p:cNvPr>
          <p:cNvCxnSpPr>
            <a:cxnSpLocks/>
          </p:cNvCxnSpPr>
          <p:nvPr/>
        </p:nvCxnSpPr>
        <p:spPr>
          <a:xfrm>
            <a:off x="5711069" y="2926746"/>
            <a:ext cx="1313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73487CB-D9BE-C74E-A86F-D897E71FCC5E}"/>
              </a:ext>
            </a:extLst>
          </p:cNvPr>
          <p:cNvSpPr txBox="1"/>
          <p:nvPr/>
        </p:nvSpPr>
        <p:spPr>
          <a:xfrm>
            <a:off x="5825226" y="2327858"/>
            <a:ext cx="1313842" cy="523220"/>
          </a:xfrm>
          <a:prstGeom prst="rect">
            <a:avLst/>
          </a:prstGeom>
          <a:noFill/>
        </p:spPr>
        <p:txBody>
          <a:bodyPr wrap="square" rtlCol="0">
            <a:spAutoFit/>
          </a:bodyPr>
          <a:lstStyle/>
          <a:p>
            <a:pPr algn="ctr"/>
            <a:r>
              <a:rPr lang="es-CL" sz="1400" dirty="0"/>
              <a:t>Dato Estructurado</a:t>
            </a:r>
          </a:p>
        </p:txBody>
      </p:sp>
      <p:sp>
        <p:nvSpPr>
          <p:cNvPr id="45" name="Título 1">
            <a:extLst>
              <a:ext uri="{FF2B5EF4-FFF2-40B4-BE49-F238E27FC236}">
                <a16:creationId xmlns:a16="http://schemas.microsoft.com/office/drawing/2014/main" id="{0AB38050-02E1-3341-920D-C15AC526D600}"/>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  Arquitectura </a:t>
            </a:r>
            <a:r>
              <a:rPr lang="es-ES_tradnl" sz="2200" dirty="0" err="1">
                <a:solidFill>
                  <a:prstClr val="black">
                    <a:lumMod val="65000"/>
                    <a:lumOff val="35000"/>
                  </a:prstClr>
                </a:solidFill>
                <a:latin typeface="Sansation" panose="02000000000000000000" pitchFamily="2" charset="0"/>
                <a:ea typeface="Sansation" charset="0"/>
                <a:cs typeface="Sansation" charset="0"/>
              </a:rPr>
              <a:t>Mining</a:t>
            </a:r>
            <a:r>
              <a:rPr lang="es-ES_tradnl" sz="2200" dirty="0">
                <a:solidFill>
                  <a:prstClr val="black">
                    <a:lumMod val="65000"/>
                    <a:lumOff val="35000"/>
                  </a:prstClr>
                </a:solidFill>
                <a:latin typeface="Sansation" panose="02000000000000000000" pitchFamily="2" charset="0"/>
                <a:ea typeface="Sansation" charset="0"/>
                <a:cs typeface="Sansation" charset="0"/>
              </a:rPr>
              <a:t> Iris</a:t>
            </a:r>
          </a:p>
        </p:txBody>
      </p:sp>
    </p:spTree>
    <p:extLst>
      <p:ext uri="{BB962C8B-B14F-4D97-AF65-F5344CB8AC3E}">
        <p14:creationId xmlns:p14="http://schemas.microsoft.com/office/powerpoint/2010/main" val="2424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A313E0-FD82-3F4D-B24D-3212837D8CFA}"/>
              </a:ext>
            </a:extLst>
          </p:cNvPr>
          <p:cNvPicPr>
            <a:picLocks noChangeAspect="1"/>
          </p:cNvPicPr>
          <p:nvPr/>
        </p:nvPicPr>
        <p:blipFill>
          <a:blip r:embed="rId3"/>
          <a:stretch>
            <a:fillRect/>
          </a:stretch>
        </p:blipFill>
        <p:spPr>
          <a:xfrm>
            <a:off x="8885464" y="82119"/>
            <a:ext cx="3001736" cy="1144117"/>
          </a:xfrm>
          <a:prstGeom prst="rect">
            <a:avLst/>
          </a:prstGeom>
        </p:spPr>
      </p:pic>
      <p:sp>
        <p:nvSpPr>
          <p:cNvPr id="26" name="Rectángulo 25">
            <a:extLst>
              <a:ext uri="{FF2B5EF4-FFF2-40B4-BE49-F238E27FC236}">
                <a16:creationId xmlns:a16="http://schemas.microsoft.com/office/drawing/2014/main" id="{95919E0D-D909-7440-9542-5C224BFD5348}"/>
              </a:ext>
            </a:extLst>
          </p:cNvPr>
          <p:cNvSpPr/>
          <p:nvPr/>
        </p:nvSpPr>
        <p:spPr>
          <a:xfrm>
            <a:off x="471715" y="1787796"/>
            <a:ext cx="1110343" cy="3505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1</a:t>
            </a:r>
          </a:p>
          <a:p>
            <a:pPr algn="ctr"/>
            <a:r>
              <a:rPr lang="es-CL" dirty="0"/>
              <a:t>Conector</a:t>
            </a:r>
          </a:p>
        </p:txBody>
      </p:sp>
      <p:sp>
        <p:nvSpPr>
          <p:cNvPr id="6" name="CuadroTexto 5">
            <a:extLst>
              <a:ext uri="{FF2B5EF4-FFF2-40B4-BE49-F238E27FC236}">
                <a16:creationId xmlns:a16="http://schemas.microsoft.com/office/drawing/2014/main" id="{D883FDCA-F118-AB44-A9D2-665A82A33480}"/>
              </a:ext>
            </a:extLst>
          </p:cNvPr>
          <p:cNvSpPr txBox="1"/>
          <p:nvPr/>
        </p:nvSpPr>
        <p:spPr>
          <a:xfrm>
            <a:off x="2061030" y="1993534"/>
            <a:ext cx="4274457" cy="1200329"/>
          </a:xfrm>
          <a:prstGeom prst="rect">
            <a:avLst/>
          </a:prstGeom>
          <a:noFill/>
        </p:spPr>
        <p:txBody>
          <a:bodyPr wrap="square" rtlCol="0">
            <a:spAutoFit/>
          </a:bodyPr>
          <a:lstStyle/>
          <a:p>
            <a:r>
              <a:rPr lang="es-CL" dirty="0"/>
              <a:t>Tareas Xompass</a:t>
            </a:r>
          </a:p>
          <a:p>
            <a:pPr marL="342900" indent="-342900">
              <a:buFont typeface="+mj-lt"/>
              <a:buAutoNum type="arabicPeriod"/>
            </a:pPr>
            <a:endParaRPr lang="es-CL" dirty="0"/>
          </a:p>
          <a:p>
            <a:pPr marL="342900" indent="-342900">
              <a:buFont typeface="+mj-lt"/>
              <a:buAutoNum type="arabicPeriod"/>
            </a:pPr>
            <a:r>
              <a:rPr lang="es-CL" dirty="0"/>
              <a:t>Conector a Minecare</a:t>
            </a:r>
          </a:p>
          <a:p>
            <a:pPr marL="342900" indent="-342900">
              <a:buFont typeface="+mj-lt"/>
              <a:buAutoNum type="arabicPeriod"/>
            </a:pPr>
            <a:r>
              <a:rPr lang="es-CL" dirty="0"/>
              <a:t>Conector BD Dispatch ( SQL)</a:t>
            </a:r>
          </a:p>
        </p:txBody>
      </p:sp>
      <p:sp>
        <p:nvSpPr>
          <p:cNvPr id="28" name="Título 1">
            <a:extLst>
              <a:ext uri="{FF2B5EF4-FFF2-40B4-BE49-F238E27FC236}">
                <a16:creationId xmlns:a16="http://schemas.microsoft.com/office/drawing/2014/main" id="{BCE7A70F-4462-2741-880F-E85DD7C19980}"/>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4.1  Conectores </a:t>
            </a:r>
          </a:p>
        </p:txBody>
      </p:sp>
      <p:sp>
        <p:nvSpPr>
          <p:cNvPr id="30" name="CuadroTexto 29">
            <a:extLst>
              <a:ext uri="{FF2B5EF4-FFF2-40B4-BE49-F238E27FC236}">
                <a16:creationId xmlns:a16="http://schemas.microsoft.com/office/drawing/2014/main" id="{B6F8CF7C-5198-DF4E-B75C-900BE4B19548}"/>
              </a:ext>
            </a:extLst>
          </p:cNvPr>
          <p:cNvSpPr txBox="1"/>
          <p:nvPr/>
        </p:nvSpPr>
        <p:spPr>
          <a:xfrm>
            <a:off x="7158758" y="1889396"/>
            <a:ext cx="4274457" cy="2031325"/>
          </a:xfrm>
          <a:prstGeom prst="rect">
            <a:avLst/>
          </a:prstGeom>
          <a:noFill/>
        </p:spPr>
        <p:txBody>
          <a:bodyPr wrap="square" rtlCol="0">
            <a:spAutoFit/>
          </a:bodyPr>
          <a:lstStyle/>
          <a:p>
            <a:r>
              <a:rPr lang="en" dirty="0" err="1"/>
              <a:t>Herramientas</a:t>
            </a:r>
            <a:r>
              <a:rPr lang="en" dirty="0"/>
              <a:t> Intersystem</a:t>
            </a:r>
          </a:p>
          <a:p>
            <a:br>
              <a:rPr lang="en" dirty="0"/>
            </a:br>
            <a:r>
              <a:rPr lang="en" dirty="0"/>
              <a:t>IRIS data platform as a Production.</a:t>
            </a:r>
          </a:p>
          <a:p>
            <a:r>
              <a:rPr lang="en" dirty="0"/>
              <a:t>Use Production Services to connect with mining data sources.</a:t>
            </a:r>
          </a:p>
          <a:p>
            <a:br>
              <a:rPr lang="en" dirty="0"/>
            </a:br>
            <a:endParaRPr lang="es-CL" dirty="0"/>
          </a:p>
        </p:txBody>
      </p:sp>
      <p:cxnSp>
        <p:nvCxnSpPr>
          <p:cNvPr id="8" name="Conector recto de flecha 7">
            <a:extLst>
              <a:ext uri="{FF2B5EF4-FFF2-40B4-BE49-F238E27FC236}">
                <a16:creationId xmlns:a16="http://schemas.microsoft.com/office/drawing/2014/main" id="{046D6F62-EC2A-F94B-9091-6615BCA99A34}"/>
              </a:ext>
            </a:extLst>
          </p:cNvPr>
          <p:cNvCxnSpPr>
            <a:cxnSpLocks/>
          </p:cNvCxnSpPr>
          <p:nvPr/>
        </p:nvCxnSpPr>
        <p:spPr>
          <a:xfrm>
            <a:off x="5856514" y="1889396"/>
            <a:ext cx="0" cy="421858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11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A313E0-FD82-3F4D-B24D-3212837D8CFA}"/>
              </a:ext>
            </a:extLst>
          </p:cNvPr>
          <p:cNvPicPr>
            <a:picLocks noChangeAspect="1"/>
          </p:cNvPicPr>
          <p:nvPr/>
        </p:nvPicPr>
        <p:blipFill>
          <a:blip r:embed="rId3"/>
          <a:stretch>
            <a:fillRect/>
          </a:stretch>
        </p:blipFill>
        <p:spPr>
          <a:xfrm>
            <a:off x="8885464" y="82119"/>
            <a:ext cx="3001736" cy="1144117"/>
          </a:xfrm>
          <a:prstGeom prst="rect">
            <a:avLst/>
          </a:prstGeom>
        </p:spPr>
      </p:pic>
      <p:sp>
        <p:nvSpPr>
          <p:cNvPr id="7" name="Rectángulo 6">
            <a:extLst>
              <a:ext uri="{FF2B5EF4-FFF2-40B4-BE49-F238E27FC236}">
                <a16:creationId xmlns:a16="http://schemas.microsoft.com/office/drawing/2014/main" id="{42F41480-D7F4-084F-B793-746D2A3E8F75}"/>
              </a:ext>
            </a:extLst>
          </p:cNvPr>
          <p:cNvSpPr/>
          <p:nvPr/>
        </p:nvSpPr>
        <p:spPr>
          <a:xfrm>
            <a:off x="233609" y="1993534"/>
            <a:ext cx="1411496" cy="3505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 </a:t>
            </a:r>
          </a:p>
          <a:p>
            <a:pPr algn="ctr"/>
            <a:r>
              <a:rPr lang="es-CL" dirty="0"/>
              <a:t>Datos </a:t>
            </a:r>
          </a:p>
          <a:p>
            <a:pPr algn="ctr"/>
            <a:r>
              <a:rPr lang="es-CL" dirty="0"/>
              <a:t>ISO15143-3</a:t>
            </a:r>
          </a:p>
          <a:p>
            <a:pPr algn="ctr"/>
            <a:endParaRPr lang="es-CL" dirty="0"/>
          </a:p>
          <a:p>
            <a:pPr algn="ctr"/>
            <a:r>
              <a:rPr lang="es-CL" dirty="0"/>
              <a:t>(Cache)</a:t>
            </a:r>
          </a:p>
        </p:txBody>
      </p:sp>
      <p:sp>
        <p:nvSpPr>
          <p:cNvPr id="9" name="CuadroTexto 8">
            <a:extLst>
              <a:ext uri="{FF2B5EF4-FFF2-40B4-BE49-F238E27FC236}">
                <a16:creationId xmlns:a16="http://schemas.microsoft.com/office/drawing/2014/main" id="{F578BA4F-6D7C-864B-8ADB-9F8D8479681B}"/>
              </a:ext>
            </a:extLst>
          </p:cNvPr>
          <p:cNvSpPr txBox="1"/>
          <p:nvPr/>
        </p:nvSpPr>
        <p:spPr>
          <a:xfrm>
            <a:off x="1829536" y="1226236"/>
            <a:ext cx="4520961" cy="4801314"/>
          </a:xfrm>
          <a:prstGeom prst="rect">
            <a:avLst/>
          </a:prstGeom>
          <a:noFill/>
        </p:spPr>
        <p:txBody>
          <a:bodyPr wrap="square" rtlCol="0">
            <a:spAutoFit/>
          </a:bodyPr>
          <a:lstStyle/>
          <a:p>
            <a:r>
              <a:rPr lang="es-ES_tradnl" dirty="0"/>
              <a:t>Tareas </a:t>
            </a:r>
            <a:r>
              <a:rPr lang="es-ES_tradnl" dirty="0" err="1"/>
              <a:t>Xompass</a:t>
            </a:r>
            <a:endParaRPr lang="es-ES_tradnl" dirty="0"/>
          </a:p>
          <a:p>
            <a:endParaRPr lang="es-ES_tradnl" dirty="0"/>
          </a:p>
          <a:p>
            <a:pPr marL="342900" indent="-342900">
              <a:buFont typeface="+mj-lt"/>
              <a:buAutoNum type="arabicPeriod"/>
            </a:pPr>
            <a:r>
              <a:rPr lang="es-ES_tradnl" dirty="0"/>
              <a:t>Modelo de datos Mine </a:t>
            </a:r>
            <a:r>
              <a:rPr lang="es-ES_tradnl" dirty="0" err="1"/>
              <a:t>Care</a:t>
            </a:r>
            <a:endParaRPr lang="es-ES_tradnl" dirty="0"/>
          </a:p>
          <a:p>
            <a:pPr marL="342900" indent="-342900">
              <a:buFont typeface="+mj-lt"/>
              <a:buAutoNum type="arabicPeriod"/>
            </a:pPr>
            <a:r>
              <a:rPr lang="es-ES_tradnl" dirty="0"/>
              <a:t>Modelo de datos </a:t>
            </a:r>
            <a:r>
              <a:rPr lang="es-ES_tradnl" dirty="0" err="1"/>
              <a:t>Dispatch</a:t>
            </a:r>
            <a:endParaRPr lang="es-ES_tradnl" dirty="0"/>
          </a:p>
          <a:p>
            <a:pPr marL="342900" indent="-342900">
              <a:buFont typeface="+mj-lt"/>
              <a:buAutoNum type="arabicPeriod"/>
            </a:pPr>
            <a:r>
              <a:rPr lang="es-ES_tradnl" dirty="0"/>
              <a:t>Semántica de datos  ISO 15143</a:t>
            </a:r>
          </a:p>
          <a:p>
            <a:pPr marL="800100" lvl="1" indent="-342900">
              <a:buFont typeface="+mj-lt"/>
              <a:buAutoNum type="arabicPeriod"/>
            </a:pPr>
            <a:r>
              <a:rPr lang="es-ES_tradnl" dirty="0"/>
              <a:t>ID Equipo ( marca; modelo)</a:t>
            </a:r>
          </a:p>
          <a:p>
            <a:pPr marL="800100" lvl="1" indent="-342900">
              <a:buFont typeface="+mj-lt"/>
              <a:buAutoNum type="arabicPeriod"/>
            </a:pPr>
            <a:r>
              <a:rPr lang="es-ES_tradnl" dirty="0"/>
              <a:t>ID Conductor/Operario</a:t>
            </a:r>
          </a:p>
          <a:p>
            <a:pPr marL="800100" lvl="1" indent="-342900">
              <a:buFont typeface="+mj-lt"/>
              <a:buAutoNum type="arabicPeriod"/>
            </a:pPr>
            <a:r>
              <a:rPr lang="es-ES_tradnl" dirty="0"/>
              <a:t>Tiempo ( sensor)</a:t>
            </a:r>
          </a:p>
          <a:p>
            <a:pPr marL="800100" lvl="1" indent="-342900">
              <a:buFont typeface="+mj-lt"/>
              <a:buAutoNum type="arabicPeriod"/>
            </a:pPr>
            <a:r>
              <a:rPr lang="es-ES_tradnl" dirty="0"/>
              <a:t>Tiempo  turno</a:t>
            </a:r>
          </a:p>
          <a:p>
            <a:pPr marL="800100" lvl="1" indent="-342900">
              <a:buFont typeface="+mj-lt"/>
              <a:buAutoNum type="arabicPeriod"/>
            </a:pPr>
            <a:r>
              <a:rPr lang="es-ES_tradnl" dirty="0"/>
              <a:t>Interface ( motor ; sistema eléctrico)</a:t>
            </a:r>
          </a:p>
          <a:p>
            <a:pPr marL="800100" lvl="1" indent="-342900">
              <a:buFont typeface="+mj-lt"/>
              <a:buAutoNum type="arabicPeriod"/>
            </a:pPr>
            <a:r>
              <a:rPr lang="es-ES_tradnl" dirty="0"/>
              <a:t>Eventos operación </a:t>
            </a:r>
          </a:p>
          <a:p>
            <a:pPr marL="1257300" lvl="2" indent="-342900">
              <a:buFont typeface="+mj-lt"/>
              <a:buAutoNum type="arabicPeriod"/>
            </a:pPr>
            <a:r>
              <a:rPr lang="es-ES_tradnl" dirty="0"/>
              <a:t>Maquina   ( cuanto material cargado)</a:t>
            </a:r>
          </a:p>
          <a:p>
            <a:pPr marL="1257300" lvl="2" indent="-342900">
              <a:buFont typeface="+mj-lt"/>
              <a:buAutoNum type="arabicPeriod"/>
            </a:pPr>
            <a:r>
              <a:rPr lang="es-ES_tradnl" dirty="0"/>
              <a:t>Operación ( ejemplo rutas </a:t>
            </a:r>
          </a:p>
          <a:p>
            <a:pPr marL="1257300" lvl="2" indent="-342900">
              <a:buFont typeface="+mj-lt"/>
              <a:buAutoNum type="arabicPeriod"/>
            </a:pPr>
            <a:r>
              <a:rPr lang="es-ES_tradnl" dirty="0"/>
              <a:t>Sensores  ( ejemplo GPS)</a:t>
            </a:r>
          </a:p>
          <a:p>
            <a:pPr marL="342900" indent="-342900">
              <a:buFont typeface="+mj-lt"/>
              <a:buAutoNum type="arabicPeriod"/>
            </a:pPr>
            <a:r>
              <a:rPr lang="es-ES_tradnl" dirty="0"/>
              <a:t>Generar un </a:t>
            </a:r>
            <a:r>
              <a:rPr lang="es-ES_tradnl" dirty="0" err="1"/>
              <a:t>lab</a:t>
            </a:r>
            <a:r>
              <a:rPr lang="es-ES_tradnl" dirty="0"/>
              <a:t> de datos simulados con dos herramientas ( enero 2020)</a:t>
            </a:r>
          </a:p>
        </p:txBody>
      </p:sp>
      <p:sp>
        <p:nvSpPr>
          <p:cNvPr id="10" name="CuadroTexto 9">
            <a:extLst>
              <a:ext uri="{FF2B5EF4-FFF2-40B4-BE49-F238E27FC236}">
                <a16:creationId xmlns:a16="http://schemas.microsoft.com/office/drawing/2014/main" id="{022B0135-FC26-4742-BB9F-81DA980014A6}"/>
              </a:ext>
            </a:extLst>
          </p:cNvPr>
          <p:cNvSpPr txBox="1"/>
          <p:nvPr/>
        </p:nvSpPr>
        <p:spPr>
          <a:xfrm>
            <a:off x="6863556" y="1280598"/>
            <a:ext cx="4274457" cy="1477328"/>
          </a:xfrm>
          <a:prstGeom prst="rect">
            <a:avLst/>
          </a:prstGeom>
          <a:noFill/>
        </p:spPr>
        <p:txBody>
          <a:bodyPr wrap="square" rtlCol="0">
            <a:spAutoFit/>
          </a:bodyPr>
          <a:lstStyle/>
          <a:p>
            <a:r>
              <a:rPr lang="es-CL" dirty="0"/>
              <a:t>Herramientas Intersystem</a:t>
            </a:r>
          </a:p>
          <a:p>
            <a:endParaRPr lang="es-CL" dirty="0">
              <a:solidFill>
                <a:srgbClr val="FF0000"/>
              </a:solidFill>
            </a:endParaRPr>
          </a:p>
          <a:p>
            <a:r>
              <a:rPr lang="es-CL" dirty="0"/>
              <a:t>Crear las clases correspondientes en IRiS</a:t>
            </a:r>
          </a:p>
          <a:p>
            <a:br>
              <a:rPr lang="es-CL" dirty="0"/>
            </a:br>
            <a:endParaRPr lang="es-CL" dirty="0"/>
          </a:p>
        </p:txBody>
      </p:sp>
      <p:cxnSp>
        <p:nvCxnSpPr>
          <p:cNvPr id="11" name="Conector recto de flecha 10">
            <a:extLst>
              <a:ext uri="{FF2B5EF4-FFF2-40B4-BE49-F238E27FC236}">
                <a16:creationId xmlns:a16="http://schemas.microsoft.com/office/drawing/2014/main" id="{07AB0B93-EE55-5841-B252-BA84DEA27F32}"/>
              </a:ext>
            </a:extLst>
          </p:cNvPr>
          <p:cNvCxnSpPr>
            <a:cxnSpLocks/>
          </p:cNvCxnSpPr>
          <p:nvPr/>
        </p:nvCxnSpPr>
        <p:spPr>
          <a:xfrm>
            <a:off x="6446450" y="1280598"/>
            <a:ext cx="0" cy="421858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1C593D2A-05DC-3247-A8DB-24360B22BE2B}"/>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4.2  Datos </a:t>
            </a:r>
          </a:p>
        </p:txBody>
      </p:sp>
    </p:spTree>
    <p:extLst>
      <p:ext uri="{BB962C8B-B14F-4D97-AF65-F5344CB8AC3E}">
        <p14:creationId xmlns:p14="http://schemas.microsoft.com/office/powerpoint/2010/main" val="2978488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A313E0-FD82-3F4D-B24D-3212837D8CFA}"/>
              </a:ext>
            </a:extLst>
          </p:cNvPr>
          <p:cNvPicPr>
            <a:picLocks noChangeAspect="1"/>
          </p:cNvPicPr>
          <p:nvPr/>
        </p:nvPicPr>
        <p:blipFill>
          <a:blip r:embed="rId3"/>
          <a:stretch>
            <a:fillRect/>
          </a:stretch>
        </p:blipFill>
        <p:spPr>
          <a:xfrm>
            <a:off x="8885464" y="82119"/>
            <a:ext cx="3001736" cy="1144117"/>
          </a:xfrm>
          <a:prstGeom prst="rect">
            <a:avLst/>
          </a:prstGeom>
        </p:spPr>
      </p:pic>
      <p:sp>
        <p:nvSpPr>
          <p:cNvPr id="7" name="Rectángulo 6">
            <a:extLst>
              <a:ext uri="{FF2B5EF4-FFF2-40B4-BE49-F238E27FC236}">
                <a16:creationId xmlns:a16="http://schemas.microsoft.com/office/drawing/2014/main" id="{42F41480-D7F4-084F-B793-746D2A3E8F75}"/>
              </a:ext>
            </a:extLst>
          </p:cNvPr>
          <p:cNvSpPr/>
          <p:nvPr/>
        </p:nvSpPr>
        <p:spPr>
          <a:xfrm>
            <a:off x="233609" y="1993534"/>
            <a:ext cx="1411496" cy="3505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 </a:t>
            </a:r>
          </a:p>
          <a:p>
            <a:pPr algn="ctr"/>
            <a:r>
              <a:rPr lang="es-CL" dirty="0"/>
              <a:t>Datos </a:t>
            </a:r>
          </a:p>
          <a:p>
            <a:pPr algn="ctr"/>
            <a:r>
              <a:rPr lang="es-CL" dirty="0"/>
              <a:t>ISO15143-3</a:t>
            </a:r>
          </a:p>
          <a:p>
            <a:pPr algn="ctr"/>
            <a:endParaRPr lang="es-CL" dirty="0"/>
          </a:p>
          <a:p>
            <a:pPr algn="ctr"/>
            <a:r>
              <a:rPr lang="es-CL" dirty="0"/>
              <a:t>(Cache)</a:t>
            </a:r>
          </a:p>
        </p:txBody>
      </p:sp>
      <p:sp>
        <p:nvSpPr>
          <p:cNvPr id="12" name="Título 1">
            <a:extLst>
              <a:ext uri="{FF2B5EF4-FFF2-40B4-BE49-F238E27FC236}">
                <a16:creationId xmlns:a16="http://schemas.microsoft.com/office/drawing/2014/main" id="{1C593D2A-05DC-3247-A8DB-24360B22BE2B}"/>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4.2  Datos  </a:t>
            </a:r>
            <a:r>
              <a:rPr lang="es-ES_tradnl" sz="2200" dirty="0">
                <a:solidFill>
                  <a:srgbClr val="FF0000"/>
                </a:solidFill>
                <a:latin typeface="Sansation" panose="02000000000000000000" pitchFamily="2" charset="0"/>
                <a:ea typeface="Sansation" charset="0"/>
                <a:cs typeface="Sansation" charset="0"/>
              </a:rPr>
              <a:t> </a:t>
            </a:r>
          </a:p>
        </p:txBody>
      </p:sp>
      <p:sp>
        <p:nvSpPr>
          <p:cNvPr id="3" name="Rectángulo 2">
            <a:extLst>
              <a:ext uri="{FF2B5EF4-FFF2-40B4-BE49-F238E27FC236}">
                <a16:creationId xmlns:a16="http://schemas.microsoft.com/office/drawing/2014/main" id="{0BF1AE1E-8727-5C4E-B0D6-CDFB36614BC9}"/>
              </a:ext>
            </a:extLst>
          </p:cNvPr>
          <p:cNvSpPr/>
          <p:nvPr/>
        </p:nvSpPr>
        <p:spPr>
          <a:xfrm>
            <a:off x="1756228" y="1228397"/>
            <a:ext cx="3596862" cy="4401205"/>
          </a:xfrm>
          <a:prstGeom prst="rect">
            <a:avLst/>
          </a:prstGeom>
        </p:spPr>
        <p:txBody>
          <a:bodyPr wrap="square">
            <a:spAutoFit/>
          </a:bodyPr>
          <a:lstStyle/>
          <a:p>
            <a:pPr>
              <a:buFont typeface="+mj-lt"/>
              <a:buAutoNum type="arabicPeriod"/>
            </a:pPr>
            <a:r>
              <a:rPr lang="es-CL" sz="1400" b="1" u="sng" dirty="0">
                <a:latin typeface="Verdana" panose="020B0604030504040204" pitchFamily="34" charset="0"/>
              </a:rPr>
              <a:t>Data Elements</a:t>
            </a:r>
            <a:br>
              <a:rPr lang="es-CL" sz="1400" dirty="0"/>
            </a:br>
            <a:r>
              <a:rPr lang="es-CL" sz="1400" dirty="0">
                <a:latin typeface="Verdana" panose="020B0604030504040204" pitchFamily="34" charset="0"/>
              </a:rPr>
              <a:t>Serial Number</a:t>
            </a:r>
          </a:p>
          <a:p>
            <a:pPr>
              <a:buFont typeface="+mj-lt"/>
              <a:buAutoNum type="arabicPeriod"/>
            </a:pPr>
            <a:r>
              <a:rPr lang="es-CL" sz="1400" dirty="0">
                <a:latin typeface="Verdana" panose="020B0604030504040204" pitchFamily="34" charset="0"/>
              </a:rPr>
              <a:t>Asset ID</a:t>
            </a:r>
          </a:p>
          <a:p>
            <a:pPr>
              <a:buFont typeface="+mj-lt"/>
              <a:buAutoNum type="arabicPeriod"/>
            </a:pPr>
            <a:r>
              <a:rPr lang="es-CL" sz="1400" dirty="0">
                <a:latin typeface="Verdana" panose="020B0604030504040204" pitchFamily="34" charset="0"/>
              </a:rPr>
              <a:t>Hours</a:t>
            </a:r>
          </a:p>
          <a:p>
            <a:pPr>
              <a:buFont typeface="+mj-lt"/>
              <a:buAutoNum type="arabicPeriod"/>
            </a:pPr>
            <a:r>
              <a:rPr lang="es-CL" sz="1400" dirty="0">
                <a:latin typeface="Verdana" panose="020B0604030504040204" pitchFamily="34" charset="0"/>
              </a:rPr>
              <a:t>Location</a:t>
            </a:r>
          </a:p>
          <a:p>
            <a:pPr>
              <a:buFont typeface="+mj-lt"/>
              <a:buAutoNum type="arabicPeriod"/>
            </a:pPr>
            <a:r>
              <a:rPr lang="es-CL" sz="1400" dirty="0">
                <a:latin typeface="Verdana" panose="020B0604030504040204" pitchFamily="34" charset="0"/>
              </a:rPr>
              <a:t>GPS Distance Traveled</a:t>
            </a:r>
          </a:p>
          <a:p>
            <a:pPr>
              <a:buFont typeface="+mj-lt"/>
              <a:buAutoNum type="arabicPeriod"/>
            </a:pPr>
            <a:r>
              <a:rPr lang="es-CL" sz="1400" dirty="0">
                <a:latin typeface="Verdana" panose="020B0604030504040204" pitchFamily="34" charset="0"/>
              </a:rPr>
              <a:t>Machine Odometer</a:t>
            </a:r>
          </a:p>
          <a:p>
            <a:pPr>
              <a:buFont typeface="+mj-lt"/>
              <a:buAutoNum type="arabicPeriod"/>
            </a:pPr>
            <a:r>
              <a:rPr lang="es-CL" sz="1400" dirty="0">
                <a:latin typeface="Verdana" panose="020B0604030504040204" pitchFamily="34" charset="0"/>
              </a:rPr>
              <a:t>Fault Codes</a:t>
            </a:r>
          </a:p>
          <a:p>
            <a:pPr>
              <a:buFont typeface="+mj-lt"/>
              <a:buAutoNum type="arabicPeriod"/>
            </a:pPr>
            <a:r>
              <a:rPr lang="es-CL" sz="1400" dirty="0">
                <a:latin typeface="Verdana" panose="020B0604030504040204" pitchFamily="34" charset="0"/>
              </a:rPr>
              <a:t>Idle Time</a:t>
            </a:r>
          </a:p>
          <a:p>
            <a:pPr>
              <a:buFont typeface="+mj-lt"/>
              <a:buAutoNum type="arabicPeriod"/>
            </a:pPr>
            <a:r>
              <a:rPr lang="es-CL" sz="1400" dirty="0">
                <a:latin typeface="Verdana" panose="020B0604030504040204" pitchFamily="34" charset="0"/>
              </a:rPr>
              <a:t>Fuel Consumption</a:t>
            </a:r>
          </a:p>
          <a:p>
            <a:pPr>
              <a:buFont typeface="+mj-lt"/>
              <a:buAutoNum type="arabicPeriod"/>
            </a:pPr>
            <a:r>
              <a:rPr lang="es-CL" sz="1400" dirty="0">
                <a:latin typeface="Verdana" panose="020B0604030504040204" pitchFamily="34" charset="0"/>
              </a:rPr>
              <a:t>Fuel Level</a:t>
            </a:r>
          </a:p>
          <a:p>
            <a:pPr>
              <a:buFont typeface="+mj-lt"/>
              <a:buAutoNum type="arabicPeriod"/>
            </a:pPr>
            <a:r>
              <a:rPr lang="es-CL" sz="1400" dirty="0">
                <a:latin typeface="Verdana" panose="020B0604030504040204" pitchFamily="34" charset="0"/>
              </a:rPr>
              <a:t>Engine Running Status (on/off)</a:t>
            </a:r>
          </a:p>
          <a:p>
            <a:pPr>
              <a:buFont typeface="+mj-lt"/>
              <a:buAutoNum type="arabicPeriod"/>
            </a:pPr>
            <a:r>
              <a:rPr lang="es-CL" sz="1400" dirty="0">
                <a:latin typeface="Verdana" panose="020B0604030504040204" pitchFamily="34" charset="0"/>
              </a:rPr>
              <a:t>Switch Input Events</a:t>
            </a:r>
          </a:p>
          <a:p>
            <a:pPr>
              <a:buFont typeface="+mj-lt"/>
              <a:buAutoNum type="arabicPeriod"/>
            </a:pPr>
            <a:r>
              <a:rPr lang="es-CL" sz="1400" dirty="0">
                <a:latin typeface="Verdana" panose="020B0604030504040204" pitchFamily="34" charset="0"/>
              </a:rPr>
              <a:t>PTO Hours</a:t>
            </a:r>
          </a:p>
          <a:p>
            <a:pPr>
              <a:buFont typeface="+mj-lt"/>
              <a:buAutoNum type="arabicPeriod"/>
            </a:pPr>
            <a:r>
              <a:rPr lang="es-CL" sz="1400" dirty="0">
                <a:latin typeface="Verdana" panose="020B0604030504040204" pitchFamily="34" charset="0"/>
              </a:rPr>
              <a:t>Average Load Factor</a:t>
            </a:r>
          </a:p>
          <a:p>
            <a:pPr>
              <a:buFont typeface="+mj-lt"/>
              <a:buAutoNum type="arabicPeriod"/>
            </a:pPr>
            <a:r>
              <a:rPr lang="es-CL" sz="1400" dirty="0">
                <a:latin typeface="Verdana" panose="020B0604030504040204" pitchFamily="34" charset="0"/>
              </a:rPr>
              <a:t>Max Speed</a:t>
            </a:r>
          </a:p>
          <a:p>
            <a:pPr>
              <a:buFont typeface="+mj-lt"/>
              <a:buAutoNum type="arabicPeriod"/>
            </a:pPr>
            <a:r>
              <a:rPr lang="es-CL" sz="1400" dirty="0">
                <a:latin typeface="Verdana" panose="020B0604030504040204" pitchFamily="34" charset="0"/>
              </a:rPr>
              <a:t>Ambient Air Temp</a:t>
            </a:r>
          </a:p>
          <a:p>
            <a:pPr>
              <a:buFont typeface="+mj-lt"/>
              <a:buAutoNum type="arabicPeriod"/>
            </a:pPr>
            <a:r>
              <a:rPr lang="es-CL" sz="1400" dirty="0">
                <a:latin typeface="Verdana" panose="020B0604030504040204" pitchFamily="34" charset="0"/>
              </a:rPr>
              <a:t>Load Counts</a:t>
            </a:r>
          </a:p>
          <a:p>
            <a:pPr>
              <a:buFont typeface="+mj-lt"/>
              <a:buAutoNum type="arabicPeriod"/>
            </a:pPr>
            <a:r>
              <a:rPr lang="es-CL" sz="1400" dirty="0">
                <a:latin typeface="Verdana" panose="020B0604030504040204" pitchFamily="34" charset="0"/>
              </a:rPr>
              <a:t>Payload Totals</a:t>
            </a:r>
          </a:p>
          <a:p>
            <a:pPr>
              <a:buFont typeface="+mj-lt"/>
              <a:buAutoNum type="arabicPeriod"/>
            </a:pPr>
            <a:r>
              <a:rPr lang="es-CL" sz="1400" dirty="0">
                <a:latin typeface="Verdana" panose="020B0604030504040204" pitchFamily="34" charset="0"/>
              </a:rPr>
              <a:t>Active Regen Hours</a:t>
            </a:r>
            <a:endParaRPr lang="es-CL" sz="1400" b="0" i="0" dirty="0">
              <a:effectLst/>
              <a:latin typeface="Verdana" panose="020B0604030504040204" pitchFamily="34" charset="0"/>
            </a:endParaRPr>
          </a:p>
        </p:txBody>
      </p:sp>
      <p:sp>
        <p:nvSpPr>
          <p:cNvPr id="4" name="Rectángulo 3">
            <a:extLst>
              <a:ext uri="{FF2B5EF4-FFF2-40B4-BE49-F238E27FC236}">
                <a16:creationId xmlns:a16="http://schemas.microsoft.com/office/drawing/2014/main" id="{51351F40-5BA5-5041-B77F-83C8D21DAB91}"/>
              </a:ext>
            </a:extLst>
          </p:cNvPr>
          <p:cNvSpPr/>
          <p:nvPr/>
        </p:nvSpPr>
        <p:spPr>
          <a:xfrm>
            <a:off x="4990522" y="1222588"/>
            <a:ext cx="3239366" cy="5047536"/>
          </a:xfrm>
          <a:prstGeom prst="rect">
            <a:avLst/>
          </a:prstGeom>
        </p:spPr>
        <p:txBody>
          <a:bodyPr wrap="square">
            <a:spAutoFit/>
          </a:bodyPr>
          <a:lstStyle/>
          <a:p>
            <a:r>
              <a:rPr lang="es-CL" sz="1400" b="1" u="sng" dirty="0">
                <a:latin typeface="Verdana" panose="020B0604030504040204" pitchFamily="34" charset="0"/>
              </a:rPr>
              <a:t>Fault Codes</a:t>
            </a:r>
            <a:endParaRPr lang="es-CL" sz="1400" dirty="0">
              <a:latin typeface="Verdana" panose="020B0604030504040204" pitchFamily="34" charset="0"/>
            </a:endParaRPr>
          </a:p>
          <a:p>
            <a:pPr>
              <a:buFont typeface="+mj-lt"/>
              <a:buAutoNum type="arabicPeriod"/>
            </a:pPr>
            <a:r>
              <a:rPr lang="es-CL" sz="1400" dirty="0">
                <a:latin typeface="Verdana" panose="020B0604030504040204" pitchFamily="34" charset="0"/>
              </a:rPr>
              <a:t>Engine coolant temperature</a:t>
            </a:r>
          </a:p>
          <a:p>
            <a:pPr>
              <a:buFont typeface="+mj-lt"/>
              <a:buAutoNum type="arabicPeriod"/>
            </a:pPr>
            <a:r>
              <a:rPr lang="es-CL" sz="1400" dirty="0">
                <a:latin typeface="Verdana" panose="020B0604030504040204" pitchFamily="34" charset="0"/>
              </a:rPr>
              <a:t>Engine oil pressure</a:t>
            </a:r>
          </a:p>
          <a:p>
            <a:pPr>
              <a:buFont typeface="+mj-lt"/>
              <a:buAutoNum type="arabicPeriod"/>
            </a:pPr>
            <a:r>
              <a:rPr lang="es-CL" sz="1400" dirty="0">
                <a:latin typeface="Verdana" panose="020B0604030504040204" pitchFamily="34" charset="0"/>
              </a:rPr>
              <a:t>Coolant level</a:t>
            </a:r>
          </a:p>
          <a:p>
            <a:pPr>
              <a:buFont typeface="+mj-lt"/>
              <a:buAutoNum type="arabicPeriod"/>
            </a:pPr>
            <a:r>
              <a:rPr lang="es-CL" sz="1400" dirty="0">
                <a:latin typeface="Verdana" panose="020B0604030504040204" pitchFamily="34" charset="0"/>
              </a:rPr>
              <a:t>Engine oil temperature</a:t>
            </a:r>
          </a:p>
          <a:p>
            <a:pPr>
              <a:buFont typeface="+mj-lt"/>
              <a:buAutoNum type="arabicPeriod"/>
            </a:pPr>
            <a:r>
              <a:rPr lang="es-CL" sz="1400" dirty="0">
                <a:latin typeface="Verdana" panose="020B0604030504040204" pitchFamily="34" charset="0"/>
              </a:rPr>
              <a:t>Hydraulic oil temperature</a:t>
            </a:r>
          </a:p>
          <a:p>
            <a:pPr>
              <a:buFont typeface="+mj-lt"/>
              <a:buAutoNum type="arabicPeriod"/>
            </a:pPr>
            <a:r>
              <a:rPr lang="es-CL" sz="1400" dirty="0">
                <a:latin typeface="Verdana" panose="020B0604030504040204" pitchFamily="34" charset="0"/>
              </a:rPr>
              <a:t>Transmission oil temperature</a:t>
            </a:r>
          </a:p>
          <a:p>
            <a:pPr>
              <a:buFont typeface="+mj-lt"/>
              <a:buAutoNum type="arabicPeriod"/>
            </a:pPr>
            <a:r>
              <a:rPr lang="es-CL" sz="1400" dirty="0">
                <a:latin typeface="Verdana" panose="020B0604030504040204" pitchFamily="34" charset="0"/>
              </a:rPr>
              <a:t>Engine overspeed</a:t>
            </a:r>
          </a:p>
          <a:p>
            <a:pPr>
              <a:buFont typeface="+mj-lt"/>
              <a:buAutoNum type="arabicPeriod"/>
            </a:pPr>
            <a:r>
              <a:rPr lang="es-CL" sz="1400" dirty="0">
                <a:latin typeface="Verdana" panose="020B0604030504040204" pitchFamily="34" charset="0"/>
              </a:rPr>
              <a:t>Transmission oil pressure</a:t>
            </a:r>
          </a:p>
          <a:p>
            <a:pPr>
              <a:buFont typeface="+mj-lt"/>
              <a:buAutoNum type="arabicPeriod"/>
            </a:pPr>
            <a:r>
              <a:rPr lang="es-CL" sz="1400" dirty="0">
                <a:latin typeface="Verdana" panose="020B0604030504040204" pitchFamily="34" charset="0"/>
              </a:rPr>
              <a:t>Water in fuel indicator</a:t>
            </a:r>
          </a:p>
          <a:p>
            <a:pPr>
              <a:buFont typeface="+mj-lt"/>
              <a:buAutoNum type="arabicPeriod"/>
            </a:pPr>
            <a:r>
              <a:rPr lang="es-CL" sz="1400" dirty="0">
                <a:latin typeface="Verdana" panose="020B0604030504040204" pitchFamily="34" charset="0"/>
              </a:rPr>
              <a:t>Transmission oil filter, blocked</a:t>
            </a:r>
          </a:p>
          <a:p>
            <a:pPr>
              <a:buFont typeface="+mj-lt"/>
              <a:buAutoNum type="arabicPeriod"/>
            </a:pPr>
            <a:r>
              <a:rPr lang="es-CL" sz="1400" dirty="0">
                <a:latin typeface="Verdana" panose="020B0604030504040204" pitchFamily="34" charset="0"/>
              </a:rPr>
              <a:t>Air cleaner</a:t>
            </a:r>
          </a:p>
          <a:p>
            <a:pPr>
              <a:buFont typeface="+mj-lt"/>
              <a:buAutoNum type="arabicPeriod"/>
            </a:pPr>
            <a:r>
              <a:rPr lang="es-CL" sz="1400" dirty="0">
                <a:latin typeface="Verdana" panose="020B0604030504040204" pitchFamily="34" charset="0"/>
              </a:rPr>
              <a:t>Fuel supply pressure</a:t>
            </a:r>
          </a:p>
          <a:p>
            <a:pPr>
              <a:buFont typeface="+mj-lt"/>
              <a:buAutoNum type="arabicPeriod"/>
            </a:pPr>
            <a:r>
              <a:rPr lang="es-CL" sz="1400" dirty="0">
                <a:latin typeface="Verdana" panose="020B0604030504040204" pitchFamily="34" charset="0"/>
              </a:rPr>
              <a:t>Air filter pressure drop</a:t>
            </a:r>
          </a:p>
          <a:p>
            <a:pPr>
              <a:buFont typeface="+mj-lt"/>
              <a:buAutoNum type="arabicPeriod"/>
            </a:pPr>
            <a:r>
              <a:rPr lang="es-CL" sz="1400" dirty="0">
                <a:latin typeface="Verdana" panose="020B0604030504040204" pitchFamily="34" charset="0"/>
              </a:rPr>
              <a:t>Coolant system thermostat</a:t>
            </a:r>
          </a:p>
          <a:p>
            <a:pPr>
              <a:buFont typeface="+mj-lt"/>
              <a:buAutoNum type="arabicPeriod"/>
            </a:pPr>
            <a:r>
              <a:rPr lang="es-CL" sz="1400" dirty="0">
                <a:latin typeface="Verdana" panose="020B0604030504040204" pitchFamily="34" charset="0"/>
              </a:rPr>
              <a:t>Crankcase pressure</a:t>
            </a:r>
          </a:p>
          <a:p>
            <a:pPr>
              <a:buFont typeface="+mj-lt"/>
              <a:buAutoNum type="arabicPeriod"/>
            </a:pPr>
            <a:r>
              <a:rPr lang="es-CL" sz="1400" dirty="0">
                <a:latin typeface="Verdana" panose="020B0604030504040204" pitchFamily="34" charset="0"/>
              </a:rPr>
              <a:t>Cool water temp, outlet cooler</a:t>
            </a:r>
          </a:p>
          <a:p>
            <a:pPr>
              <a:buFont typeface="+mj-lt"/>
              <a:buAutoNum type="arabicPeriod"/>
            </a:pPr>
            <a:r>
              <a:rPr lang="es-CL" sz="1400" dirty="0">
                <a:latin typeface="Verdana" panose="020B0604030504040204" pitchFamily="34" charset="0"/>
              </a:rPr>
              <a:t>Rail pressure system</a:t>
            </a:r>
          </a:p>
          <a:p>
            <a:pPr>
              <a:buFont typeface="+mj-lt"/>
              <a:buAutoNum type="arabicPeriod"/>
            </a:pPr>
            <a:r>
              <a:rPr lang="es-CL" sz="1400" dirty="0">
                <a:latin typeface="Verdana" panose="020B0604030504040204" pitchFamily="34" charset="0"/>
              </a:rPr>
              <a:t>ECU temperature</a:t>
            </a:r>
          </a:p>
          <a:p>
            <a:pPr>
              <a:buFont typeface="+mj-lt"/>
              <a:buAutoNum type="arabicPeriod"/>
            </a:pPr>
            <a:r>
              <a:rPr lang="es-CL" sz="1400" dirty="0">
                <a:latin typeface="Verdana" panose="020B0604030504040204" pitchFamily="34" charset="0"/>
              </a:rPr>
              <a:t>Axle oil temp, front</a:t>
            </a:r>
          </a:p>
          <a:p>
            <a:pPr>
              <a:buFont typeface="+mj-lt"/>
              <a:buAutoNum type="arabicPeriod"/>
            </a:pPr>
            <a:r>
              <a:rPr lang="es-CL" sz="1400" dirty="0">
                <a:latin typeface="Verdana" panose="020B0604030504040204" pitchFamily="34" charset="0"/>
              </a:rPr>
              <a:t>Axle oil temp, rear</a:t>
            </a:r>
          </a:p>
          <a:p>
            <a:pPr>
              <a:buFont typeface="+mj-lt"/>
              <a:buAutoNum type="arabicPeriod"/>
            </a:pPr>
            <a:r>
              <a:rPr lang="es-CL" sz="1400" dirty="0">
                <a:latin typeface="Verdana" panose="020B0604030504040204" pitchFamily="34" charset="0"/>
              </a:rPr>
              <a:t>Intake manifold temperature</a:t>
            </a:r>
          </a:p>
          <a:p>
            <a:pPr>
              <a:buFont typeface="+mj-lt"/>
              <a:buAutoNum type="arabicPeriod"/>
            </a:pPr>
            <a:r>
              <a:rPr lang="es-CL" sz="1400" dirty="0">
                <a:latin typeface="Verdana" panose="020B0604030504040204" pitchFamily="34" charset="0"/>
              </a:rPr>
              <a:t>Secondary steering pressure</a:t>
            </a:r>
          </a:p>
        </p:txBody>
      </p:sp>
      <p:sp>
        <p:nvSpPr>
          <p:cNvPr id="5" name="Rectángulo 4">
            <a:extLst>
              <a:ext uri="{FF2B5EF4-FFF2-40B4-BE49-F238E27FC236}">
                <a16:creationId xmlns:a16="http://schemas.microsoft.com/office/drawing/2014/main" id="{B759D2FC-29C1-8D44-A23B-DBE45D0F3D9D}"/>
              </a:ext>
            </a:extLst>
          </p:cNvPr>
          <p:cNvSpPr/>
          <p:nvPr/>
        </p:nvSpPr>
        <p:spPr>
          <a:xfrm>
            <a:off x="8194029" y="1222588"/>
            <a:ext cx="3962112" cy="5262979"/>
          </a:xfrm>
          <a:prstGeom prst="rect">
            <a:avLst/>
          </a:prstGeom>
        </p:spPr>
        <p:txBody>
          <a:bodyPr wrap="square">
            <a:spAutoFit/>
          </a:bodyPr>
          <a:lstStyle/>
          <a:p>
            <a:pPr marL="342900" indent="-342900">
              <a:buFont typeface="+mj-lt"/>
              <a:buAutoNum type="arabicPeriod" startAt="23"/>
            </a:pPr>
            <a:r>
              <a:rPr lang="es-CL" sz="1400" dirty="0">
                <a:latin typeface="Verdana" panose="020B0604030504040204" pitchFamily="34" charset="0"/>
              </a:rPr>
              <a:t>After-treatment reagent internal filter heater</a:t>
            </a:r>
          </a:p>
          <a:p>
            <a:pPr marL="342900" indent="-342900">
              <a:buFont typeface="+mj-lt"/>
              <a:buAutoNum type="arabicPeriod" startAt="23"/>
            </a:pPr>
            <a:r>
              <a:rPr lang="es-CL" sz="1400" dirty="0">
                <a:latin typeface="Verdana" panose="020B0604030504040204" pitchFamily="34" charset="0"/>
              </a:rPr>
              <a:t>Crankcase ventilation </a:t>
            </a:r>
          </a:p>
          <a:p>
            <a:pPr marL="342900" indent="-342900">
              <a:buFont typeface="+mj-lt"/>
              <a:buAutoNum type="arabicPeriod" startAt="23"/>
            </a:pPr>
            <a:r>
              <a:rPr lang="es-CL" sz="1400" dirty="0">
                <a:latin typeface="Verdana" panose="020B0604030504040204" pitchFamily="34" charset="0"/>
              </a:rPr>
              <a:t>Boost pressure</a:t>
            </a:r>
          </a:p>
          <a:p>
            <a:pPr marL="342900" indent="-342900">
              <a:buFont typeface="+mj-lt"/>
              <a:buAutoNum type="arabicPeriod" startAt="23"/>
            </a:pPr>
            <a:r>
              <a:rPr lang="es-CL" sz="1400" dirty="0">
                <a:latin typeface="Verdana" panose="020B0604030504040204" pitchFamily="34" charset="0"/>
              </a:rPr>
              <a:t>Outgoing brake pressure status</a:t>
            </a:r>
          </a:p>
          <a:p>
            <a:pPr marL="342900" indent="-342900">
              <a:buFont typeface="+mj-lt"/>
              <a:buAutoNum type="arabicPeriod" startAt="23"/>
            </a:pPr>
            <a:r>
              <a:rPr lang="es-CL" sz="1400" dirty="0">
                <a:latin typeface="Verdana" panose="020B0604030504040204" pitchFamily="34" charset="0"/>
              </a:rPr>
              <a:t>Brake pressure, output</a:t>
            </a:r>
          </a:p>
          <a:p>
            <a:pPr marL="342900" indent="-342900">
              <a:buFont typeface="+mj-lt"/>
              <a:buAutoNum type="arabicPeriod" startAt="23"/>
            </a:pPr>
            <a:r>
              <a:rPr lang="es-CL" sz="1400" dirty="0">
                <a:latin typeface="Verdana" panose="020B0604030504040204" pitchFamily="34" charset="0"/>
              </a:rPr>
              <a:t>Brake pressure, output</a:t>
            </a:r>
          </a:p>
          <a:p>
            <a:pPr marL="342900" indent="-342900">
              <a:buFont typeface="+mj-lt"/>
              <a:buAutoNum type="arabicPeriod" startAt="23"/>
            </a:pPr>
            <a:r>
              <a:rPr lang="es-CL" sz="1400" dirty="0">
                <a:latin typeface="Verdana" panose="020B0604030504040204" pitchFamily="34" charset="0"/>
              </a:rPr>
              <a:t>All wheel drive hydraulic filter, blocked</a:t>
            </a:r>
          </a:p>
          <a:p>
            <a:pPr marL="342900" indent="-342900">
              <a:buFont typeface="+mj-lt"/>
              <a:buAutoNum type="arabicPeriod" startAt="23"/>
            </a:pPr>
            <a:r>
              <a:rPr lang="es-CL" sz="1400" dirty="0">
                <a:latin typeface="Verdana" panose="020B0604030504040204" pitchFamily="34" charset="0"/>
              </a:rPr>
              <a:t>All wheel drive hydraulic filter, blocked</a:t>
            </a:r>
          </a:p>
          <a:p>
            <a:pPr marL="342900" indent="-342900">
              <a:buFont typeface="+mj-lt"/>
              <a:buAutoNum type="arabicPeriod" startAt="23"/>
            </a:pPr>
            <a:r>
              <a:rPr lang="es-CL" sz="1400" dirty="0">
                <a:latin typeface="Verdana" panose="020B0604030504040204" pitchFamily="34" charset="0"/>
              </a:rPr>
              <a:t>Brake pressure acc status</a:t>
            </a:r>
          </a:p>
          <a:p>
            <a:pPr marL="342900" indent="-342900">
              <a:buFont typeface="+mj-lt"/>
              <a:buAutoNum type="arabicPeriod" startAt="23"/>
            </a:pPr>
            <a:r>
              <a:rPr lang="es-CL" sz="1400" dirty="0">
                <a:latin typeface="Verdana" panose="020B0604030504040204" pitchFamily="34" charset="0"/>
              </a:rPr>
              <a:t>Injection control pressure</a:t>
            </a:r>
          </a:p>
          <a:p>
            <a:pPr marL="342900" indent="-342900">
              <a:buFont typeface="+mj-lt"/>
              <a:buAutoNum type="arabicPeriod" startAt="23"/>
            </a:pPr>
            <a:r>
              <a:rPr lang="es-CL" sz="1400" dirty="0">
                <a:latin typeface="Verdana" panose="020B0604030504040204" pitchFamily="34" charset="0"/>
              </a:rPr>
              <a:t>Brake circuit differential pressure</a:t>
            </a:r>
          </a:p>
          <a:p>
            <a:pPr marL="342900" indent="-342900">
              <a:buFont typeface="+mj-lt"/>
              <a:buAutoNum type="arabicPeriod" startAt="23"/>
            </a:pPr>
            <a:r>
              <a:rPr lang="es-CL" sz="1400" dirty="0">
                <a:latin typeface="Verdana" panose="020B0604030504040204" pitchFamily="34" charset="0"/>
              </a:rPr>
              <a:t>Brake pressure acc charging</a:t>
            </a:r>
          </a:p>
          <a:p>
            <a:pPr marL="342900" indent="-342900">
              <a:buFont typeface="+mj-lt"/>
              <a:buAutoNum type="arabicPeriod" startAt="23"/>
            </a:pPr>
            <a:r>
              <a:rPr lang="es-CL" sz="1400" dirty="0">
                <a:latin typeface="Verdana" panose="020B0604030504040204" pitchFamily="34" charset="0"/>
              </a:rPr>
              <a:t>Brake pressure actuator</a:t>
            </a:r>
          </a:p>
          <a:p>
            <a:pPr marL="342900" indent="-342900">
              <a:buFont typeface="+mj-lt"/>
              <a:buAutoNum type="arabicPeriod" startAt="23"/>
            </a:pPr>
            <a:r>
              <a:rPr lang="es-CL" sz="1400" dirty="0">
                <a:latin typeface="Verdana" panose="020B0604030504040204" pitchFamily="34" charset="0"/>
              </a:rPr>
              <a:t>Reserve steering control pressure</a:t>
            </a:r>
          </a:p>
          <a:p>
            <a:pPr marL="342900" indent="-342900">
              <a:buFont typeface="+mj-lt"/>
              <a:buAutoNum type="arabicPeriod" startAt="23"/>
            </a:pPr>
            <a:r>
              <a:rPr lang="es-CL" sz="1400" dirty="0">
                <a:latin typeface="Verdana" panose="020B0604030504040204" pitchFamily="34" charset="0"/>
              </a:rPr>
              <a:t>HVAC water temperature</a:t>
            </a:r>
          </a:p>
          <a:p>
            <a:pPr marL="342900" indent="-342900">
              <a:buFont typeface="+mj-lt"/>
              <a:buAutoNum type="arabicPeriod" startAt="23"/>
            </a:pPr>
            <a:r>
              <a:rPr lang="es-CL" sz="1400" dirty="0">
                <a:latin typeface="Verdana" panose="020B0604030504040204" pitchFamily="34" charset="0"/>
              </a:rPr>
              <a:t>Rotor pump temperature</a:t>
            </a:r>
          </a:p>
          <a:p>
            <a:pPr marL="342900" indent="-342900">
              <a:buFont typeface="+mj-lt"/>
              <a:buAutoNum type="arabicPeriod" startAt="23"/>
            </a:pPr>
            <a:r>
              <a:rPr lang="es-CL" sz="1400" dirty="0">
                <a:latin typeface="Verdana" panose="020B0604030504040204" pitchFamily="34" charset="0"/>
              </a:rPr>
              <a:t>Refrigerant temperature</a:t>
            </a:r>
          </a:p>
          <a:p>
            <a:pPr marL="342900" indent="-342900">
              <a:buFont typeface="+mj-lt"/>
              <a:buAutoNum type="arabicPeriod" startAt="23"/>
            </a:pPr>
            <a:r>
              <a:rPr lang="es-CL" sz="1400" dirty="0">
                <a:latin typeface="Verdana" panose="020B0604030504040204" pitchFamily="34" charset="0"/>
              </a:rPr>
              <a:t>Alert and alarms help power down machines quickly</a:t>
            </a:r>
          </a:p>
          <a:p>
            <a:pPr marL="342900" indent="-342900">
              <a:buFont typeface="+mj-lt"/>
              <a:buAutoNum type="arabicPeriod" startAt="23"/>
            </a:pPr>
            <a:r>
              <a:rPr lang="es-CL" sz="1400" dirty="0">
                <a:latin typeface="Verdana" panose="020B0604030504040204" pitchFamily="34" charset="0"/>
              </a:rPr>
              <a:t>Multiple pressure indicators</a:t>
            </a:r>
          </a:p>
          <a:p>
            <a:pPr marL="342900" indent="-342900">
              <a:buFont typeface="+mj-lt"/>
              <a:buAutoNum type="arabicPeriod" startAt="23"/>
            </a:pPr>
            <a:r>
              <a:rPr lang="es-CL" sz="1400" dirty="0">
                <a:latin typeface="Verdana" panose="020B0604030504040204" pitchFamily="34" charset="0"/>
              </a:rPr>
              <a:t>Switching gear events</a:t>
            </a:r>
          </a:p>
        </p:txBody>
      </p:sp>
    </p:spTree>
    <p:extLst>
      <p:ext uri="{BB962C8B-B14F-4D97-AF65-F5344CB8AC3E}">
        <p14:creationId xmlns:p14="http://schemas.microsoft.com/office/powerpoint/2010/main" val="319219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A313E0-FD82-3F4D-B24D-3212837D8CFA}"/>
              </a:ext>
            </a:extLst>
          </p:cNvPr>
          <p:cNvPicPr>
            <a:picLocks noChangeAspect="1"/>
          </p:cNvPicPr>
          <p:nvPr/>
        </p:nvPicPr>
        <p:blipFill>
          <a:blip r:embed="rId3"/>
          <a:stretch>
            <a:fillRect/>
          </a:stretch>
        </p:blipFill>
        <p:spPr>
          <a:xfrm>
            <a:off x="8885464" y="82119"/>
            <a:ext cx="3001736" cy="1144117"/>
          </a:xfrm>
          <a:prstGeom prst="rect">
            <a:avLst/>
          </a:prstGeom>
        </p:spPr>
      </p:pic>
      <p:sp>
        <p:nvSpPr>
          <p:cNvPr id="8" name="Rectángulo 7">
            <a:extLst>
              <a:ext uri="{FF2B5EF4-FFF2-40B4-BE49-F238E27FC236}">
                <a16:creationId xmlns:a16="http://schemas.microsoft.com/office/drawing/2014/main" id="{F610400E-CD32-3E48-A518-D5A7D62B42FE}"/>
              </a:ext>
            </a:extLst>
          </p:cNvPr>
          <p:cNvSpPr/>
          <p:nvPr/>
        </p:nvSpPr>
        <p:spPr>
          <a:xfrm>
            <a:off x="0" y="1993534"/>
            <a:ext cx="1901374" cy="3505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3</a:t>
            </a:r>
          </a:p>
          <a:p>
            <a:pPr algn="ctr"/>
            <a:r>
              <a:rPr lang="es-CL" dirty="0"/>
              <a:t>Herramientas Iris</a:t>
            </a:r>
          </a:p>
          <a:p>
            <a:pPr marL="285750" indent="-285750">
              <a:buFont typeface="Arial" panose="020B0604020202020204" pitchFamily="34" charset="0"/>
              <a:buChar char="•"/>
            </a:pPr>
            <a:r>
              <a:rPr lang="es-CL" dirty="0"/>
              <a:t>Dashboard (reportabilida)</a:t>
            </a:r>
          </a:p>
          <a:p>
            <a:pPr marL="285750" indent="-285750">
              <a:buFont typeface="Arial" panose="020B0604020202020204" pitchFamily="34" charset="0"/>
              <a:buChar char="•"/>
            </a:pPr>
            <a:r>
              <a:rPr lang="es-CL" dirty="0"/>
              <a:t>Mapa ( gis)</a:t>
            </a:r>
          </a:p>
          <a:p>
            <a:pPr marL="285750" indent="-285750">
              <a:buFont typeface="Arial" panose="020B0604020202020204" pitchFamily="34" charset="0"/>
              <a:buChar char="•"/>
            </a:pPr>
            <a:r>
              <a:rPr lang="es-CL" dirty="0"/>
              <a:t>Modelo predictivos </a:t>
            </a:r>
          </a:p>
        </p:txBody>
      </p:sp>
      <p:sp>
        <p:nvSpPr>
          <p:cNvPr id="9" name="CuadroTexto 8">
            <a:extLst>
              <a:ext uri="{FF2B5EF4-FFF2-40B4-BE49-F238E27FC236}">
                <a16:creationId xmlns:a16="http://schemas.microsoft.com/office/drawing/2014/main" id="{D8B25CF6-2244-B248-995C-1346EB19BC93}"/>
              </a:ext>
            </a:extLst>
          </p:cNvPr>
          <p:cNvSpPr txBox="1"/>
          <p:nvPr/>
        </p:nvSpPr>
        <p:spPr>
          <a:xfrm>
            <a:off x="2061031" y="1993534"/>
            <a:ext cx="3795484" cy="2031325"/>
          </a:xfrm>
          <a:prstGeom prst="rect">
            <a:avLst/>
          </a:prstGeom>
          <a:noFill/>
        </p:spPr>
        <p:txBody>
          <a:bodyPr wrap="square" rtlCol="0">
            <a:spAutoFit/>
          </a:bodyPr>
          <a:lstStyle/>
          <a:p>
            <a:r>
              <a:rPr lang="es-CL" dirty="0"/>
              <a:t>Tareas Xompass</a:t>
            </a:r>
          </a:p>
          <a:p>
            <a:endParaRPr lang="es-CL" dirty="0"/>
          </a:p>
          <a:p>
            <a:pPr indent="-285750">
              <a:buFont typeface="Arial" panose="020B0604020202020204" pitchFamily="34" charset="0"/>
              <a:buChar char="•"/>
            </a:pPr>
            <a:r>
              <a:rPr lang="es-CL" dirty="0"/>
              <a:t>Utilizar DeepSee como herramienta principal para visualizacion y analytics</a:t>
            </a:r>
          </a:p>
          <a:p>
            <a:pPr indent="-285750">
              <a:buFont typeface="Arial" panose="020B0604020202020204" pitchFamily="34" charset="0"/>
              <a:buChar char="•"/>
            </a:pPr>
            <a:r>
              <a:rPr lang="es-CL" dirty="0"/>
              <a:t>Implementar herramientas como InterSystems ML Toolkit para exteneder funcionalidades</a:t>
            </a:r>
          </a:p>
        </p:txBody>
      </p:sp>
      <p:sp>
        <p:nvSpPr>
          <p:cNvPr id="10" name="CuadroTexto 9">
            <a:extLst>
              <a:ext uri="{FF2B5EF4-FFF2-40B4-BE49-F238E27FC236}">
                <a16:creationId xmlns:a16="http://schemas.microsoft.com/office/drawing/2014/main" id="{2875408E-4415-5E49-86C1-A0C6705307F7}"/>
              </a:ext>
            </a:extLst>
          </p:cNvPr>
          <p:cNvSpPr txBox="1"/>
          <p:nvPr/>
        </p:nvSpPr>
        <p:spPr>
          <a:xfrm>
            <a:off x="6748235" y="1889396"/>
            <a:ext cx="4274457" cy="4524315"/>
          </a:xfrm>
          <a:prstGeom prst="rect">
            <a:avLst/>
          </a:prstGeom>
          <a:noFill/>
        </p:spPr>
        <p:txBody>
          <a:bodyPr wrap="square" rtlCol="0">
            <a:spAutoFit/>
          </a:bodyPr>
          <a:lstStyle/>
          <a:p>
            <a:r>
              <a:rPr lang="es-CL" dirty="0"/>
              <a:t>Herramientas Intersystem</a:t>
            </a:r>
          </a:p>
          <a:p>
            <a:endParaRPr lang="es-CL" dirty="0"/>
          </a:p>
          <a:p>
            <a:r>
              <a:rPr lang="es-CL" b="1" dirty="0"/>
              <a:t>1.- InterSystems ML Toolkit</a:t>
            </a:r>
          </a:p>
          <a:p>
            <a:r>
              <a:rPr lang="es-CL" dirty="0">
                <a:hlinkClick r:id="rId4">
                  <a:extLst>
                    <a:ext uri="{A12FA001-AC4F-418D-AE19-62706E023703}">
                      <ahyp:hlinkClr xmlns:ahyp="http://schemas.microsoft.com/office/drawing/2018/hyperlinkcolor" val="tx"/>
                    </a:ext>
                  </a:extLst>
                </a:hlinkClick>
              </a:rPr>
              <a:t>https://community.intersystems.com/tags/machine-learning</a:t>
            </a:r>
            <a:endParaRPr lang="es-CL" dirty="0"/>
          </a:p>
          <a:p>
            <a:r>
              <a:rPr lang="es-CL" dirty="0">
                <a:hlinkClick r:id="rId5">
                  <a:extLst>
                    <a:ext uri="{A12FA001-AC4F-418D-AE19-62706E023703}">
                      <ahyp:hlinkClr xmlns:ahyp="http://schemas.microsoft.com/office/drawing/2018/hyperlinkcolor" val="tx"/>
                    </a:ext>
                  </a:extLst>
                </a:hlinkClick>
              </a:rPr>
              <a:t>https://github.com/intersystems-community/PythonGateway</a:t>
            </a:r>
            <a:endParaRPr lang="es-CL" dirty="0"/>
          </a:p>
          <a:p>
            <a:r>
              <a:rPr lang="es-CL" dirty="0"/>
              <a:t>2.- Deepsee</a:t>
            </a:r>
          </a:p>
          <a:p>
            <a:r>
              <a:rPr lang="es-CL" dirty="0">
                <a:hlinkClick r:id="rId6">
                  <a:extLst>
                    <a:ext uri="{A12FA001-AC4F-418D-AE19-62706E023703}">
                      <ahyp:hlinkClr xmlns:ahyp="http://schemas.microsoft.com/office/drawing/2018/hyperlinkcolor" val="tx"/>
                    </a:ext>
                  </a:extLst>
                </a:hlinkClick>
              </a:rPr>
              <a:t>https://community.intersystems.com/tags/iris-analytics-deepsee</a:t>
            </a:r>
            <a:endParaRPr lang="es-CL" dirty="0"/>
          </a:p>
          <a:p>
            <a:endParaRPr lang="es-CL" dirty="0"/>
          </a:p>
          <a:p>
            <a:r>
              <a:rPr lang="es-CL" dirty="0"/>
              <a:t>3.- Maps</a:t>
            </a:r>
          </a:p>
          <a:p>
            <a:r>
              <a:rPr lang="es-CL" dirty="0">
                <a:hlinkClick r:id="rId7">
                  <a:extLst>
                    <a:ext uri="{A12FA001-AC4F-418D-AE19-62706E023703}">
                      <ahyp:hlinkClr xmlns:ahyp="http://schemas.microsoft.com/office/drawing/2018/hyperlinkcolor" val="tx"/>
                    </a:ext>
                  </a:extLst>
                </a:hlinkClick>
              </a:rPr>
              <a:t>https://docs.intersystems.com/irislatest/csp/docbook/DocBook.UI.Page.cls?KEY=D2USER_using_mapwidget</a:t>
            </a:r>
            <a:endParaRPr lang="es-CL" dirty="0"/>
          </a:p>
          <a:p>
            <a:endParaRPr lang="es-CL" dirty="0"/>
          </a:p>
        </p:txBody>
      </p:sp>
      <p:cxnSp>
        <p:nvCxnSpPr>
          <p:cNvPr id="11" name="Conector recto de flecha 10">
            <a:extLst>
              <a:ext uri="{FF2B5EF4-FFF2-40B4-BE49-F238E27FC236}">
                <a16:creationId xmlns:a16="http://schemas.microsoft.com/office/drawing/2014/main" id="{43448504-1544-7B42-8B35-70A878B07479}"/>
              </a:ext>
            </a:extLst>
          </p:cNvPr>
          <p:cNvCxnSpPr>
            <a:cxnSpLocks/>
          </p:cNvCxnSpPr>
          <p:nvPr/>
        </p:nvCxnSpPr>
        <p:spPr>
          <a:xfrm>
            <a:off x="5856514" y="1889396"/>
            <a:ext cx="0" cy="421858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2DB4399C-7CAC-464E-A21B-C6EA7F33678B}"/>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4.3  Herramientas </a:t>
            </a:r>
          </a:p>
        </p:txBody>
      </p:sp>
    </p:spTree>
    <p:extLst>
      <p:ext uri="{BB962C8B-B14F-4D97-AF65-F5344CB8AC3E}">
        <p14:creationId xmlns:p14="http://schemas.microsoft.com/office/powerpoint/2010/main" val="1877343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A00724F-461B-4E4F-9AA5-B2199950FCBC}"/>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1 Cadena de valor en operación mina  </a:t>
            </a:r>
          </a:p>
        </p:txBody>
      </p:sp>
      <p:pic>
        <p:nvPicPr>
          <p:cNvPr id="3" name="3 Imagen" descr="Resultado de imagen para camiones mineros">
            <a:extLst>
              <a:ext uri="{FF2B5EF4-FFF2-40B4-BE49-F238E27FC236}">
                <a16:creationId xmlns:a16="http://schemas.microsoft.com/office/drawing/2014/main" id="{8759A9F6-CA47-D14E-831B-72090CE425F5}"/>
              </a:ext>
            </a:extLst>
          </p:cNvPr>
          <p:cNvPicPr/>
          <p:nvPr/>
        </p:nvPicPr>
        <p:blipFill rotWithShape="1">
          <a:blip r:embed="rId2">
            <a:extLst>
              <a:ext uri="{28A0092B-C50C-407E-A947-70E740481C1C}">
                <a14:useLocalDpi xmlns:a14="http://schemas.microsoft.com/office/drawing/2010/main" val="0"/>
              </a:ext>
            </a:extLst>
          </a:blip>
          <a:srcRect l="8263" t="9892" r="5932" b="8423"/>
          <a:stretch/>
        </p:blipFill>
        <p:spPr bwMode="auto">
          <a:xfrm>
            <a:off x="7930755" y="2986008"/>
            <a:ext cx="1893241" cy="1460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24" name="3 Imagen">
            <a:extLst>
              <a:ext uri="{FF2B5EF4-FFF2-40B4-BE49-F238E27FC236}">
                <a16:creationId xmlns:a16="http://schemas.microsoft.com/office/drawing/2014/main" id="{288348DA-8245-7C46-B667-29437BBF880F}"/>
              </a:ext>
            </a:extLst>
          </p:cNvPr>
          <p:cNvPicPr/>
          <p:nvPr/>
        </p:nvPicPr>
        <p:blipFill rotWithShape="1">
          <a:blip r:embed="rId3"/>
          <a:srcRect l="19466" r="22383" b="2992"/>
          <a:stretch/>
        </p:blipFill>
        <p:spPr bwMode="auto">
          <a:xfrm>
            <a:off x="1047416" y="2354279"/>
            <a:ext cx="1329055" cy="2375158"/>
          </a:xfrm>
          <a:prstGeom prst="rect">
            <a:avLst/>
          </a:prstGeom>
          <a:ln>
            <a:noFill/>
          </a:ln>
          <a:effectLst>
            <a:softEdge rad="112500"/>
          </a:effectLst>
          <a:extLst>
            <a:ext uri="{53640926-AAD7-44D8-BBD7-CCE9431645EC}">
              <a14:shadowObscured xmlns:a14="http://schemas.microsoft.com/office/drawing/2010/main"/>
            </a:ext>
          </a:extLst>
        </p:spPr>
      </p:pic>
      <p:pic>
        <p:nvPicPr>
          <p:cNvPr id="25" name="4 Imagen" descr="Resultado de imagen para tronadura">
            <a:extLst>
              <a:ext uri="{FF2B5EF4-FFF2-40B4-BE49-F238E27FC236}">
                <a16:creationId xmlns:a16="http://schemas.microsoft.com/office/drawing/2014/main" id="{CC94CB51-D914-8C4F-8922-D7875208FCF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7358" y="2964574"/>
            <a:ext cx="1879813" cy="1472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4 Imagen" descr="Resultado de imagen para palas cable">
            <a:extLst>
              <a:ext uri="{FF2B5EF4-FFF2-40B4-BE49-F238E27FC236}">
                <a16:creationId xmlns:a16="http://schemas.microsoft.com/office/drawing/2014/main" id="{6BE5589F-6E9E-C544-998C-0C280A72FAC7}"/>
              </a:ext>
            </a:extLst>
          </p:cNvPr>
          <p:cNvPicPr/>
          <p:nvPr/>
        </p:nvPicPr>
        <p:blipFill rotWithShape="1">
          <a:blip r:embed="rId5">
            <a:extLst>
              <a:ext uri="{28A0092B-C50C-407E-A947-70E740481C1C}">
                <a14:useLocalDpi xmlns:a14="http://schemas.microsoft.com/office/drawing/2010/main" val="0"/>
              </a:ext>
            </a:extLst>
          </a:blip>
          <a:srcRect l="14286" t="5556" r="12543" b="8790"/>
          <a:stretch/>
        </p:blipFill>
        <p:spPr bwMode="auto">
          <a:xfrm>
            <a:off x="4903788" y="2675400"/>
            <a:ext cx="2243455" cy="1732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67E8EB23-F485-F04D-83D7-DC78A431E70C}"/>
              </a:ext>
            </a:extLst>
          </p:cNvPr>
          <p:cNvSpPr/>
          <p:nvPr/>
        </p:nvSpPr>
        <p:spPr>
          <a:xfrm>
            <a:off x="-82967" y="1794710"/>
            <a:ext cx="12185319" cy="369332"/>
          </a:xfrm>
          <a:prstGeom prst="rect">
            <a:avLst/>
          </a:prstGeom>
        </p:spPr>
        <p:txBody>
          <a:bodyPr wrap="square">
            <a:spAutoFit/>
          </a:bodyPr>
          <a:lstStyle/>
          <a:p>
            <a:r>
              <a:rPr lang="es-CL" dirty="0"/>
              <a:t>1 Plan         2 Perforación	        3 Tronadura	                4 Carguío   		5 Transporte	                6 Chancado</a:t>
            </a:r>
          </a:p>
        </p:txBody>
      </p:sp>
      <p:pic>
        <p:nvPicPr>
          <p:cNvPr id="5" name="Imagen 4">
            <a:extLst>
              <a:ext uri="{FF2B5EF4-FFF2-40B4-BE49-F238E27FC236}">
                <a16:creationId xmlns:a16="http://schemas.microsoft.com/office/drawing/2014/main" id="{8CC6A757-D738-C34C-9D5E-5A4D9A97D1DD}"/>
              </a:ext>
            </a:extLst>
          </p:cNvPr>
          <p:cNvPicPr>
            <a:picLocks noChangeAspect="1"/>
          </p:cNvPicPr>
          <p:nvPr/>
        </p:nvPicPr>
        <p:blipFill rotWithShape="1">
          <a:blip r:embed="rId6"/>
          <a:srcRect l="7127" r="21482"/>
          <a:stretch/>
        </p:blipFill>
        <p:spPr>
          <a:xfrm>
            <a:off x="10607509" y="2803847"/>
            <a:ext cx="1237123" cy="1732915"/>
          </a:xfrm>
          <a:prstGeom prst="rect">
            <a:avLst/>
          </a:prstGeom>
        </p:spPr>
      </p:pic>
      <p:sp>
        <p:nvSpPr>
          <p:cNvPr id="2" name="Cerrar llave 1">
            <a:extLst>
              <a:ext uri="{FF2B5EF4-FFF2-40B4-BE49-F238E27FC236}">
                <a16:creationId xmlns:a16="http://schemas.microsoft.com/office/drawing/2014/main" id="{D5EAC994-6BDE-3846-B4D8-DB444F500F5D}"/>
              </a:ext>
            </a:extLst>
          </p:cNvPr>
          <p:cNvSpPr/>
          <p:nvPr/>
        </p:nvSpPr>
        <p:spPr>
          <a:xfrm rot="5400000">
            <a:off x="5803692" y="-646742"/>
            <a:ext cx="748784" cy="118485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6" name="CuadroTexto 5">
            <a:extLst>
              <a:ext uri="{FF2B5EF4-FFF2-40B4-BE49-F238E27FC236}">
                <a16:creationId xmlns:a16="http://schemas.microsoft.com/office/drawing/2014/main" id="{20BC6CD4-E4B3-D646-9AF7-B1642A8E6D7D}"/>
              </a:ext>
            </a:extLst>
          </p:cNvPr>
          <p:cNvSpPr txBox="1"/>
          <p:nvPr/>
        </p:nvSpPr>
        <p:spPr>
          <a:xfrm>
            <a:off x="4810802" y="5833623"/>
            <a:ext cx="3790136" cy="369332"/>
          </a:xfrm>
          <a:prstGeom prst="rect">
            <a:avLst/>
          </a:prstGeom>
          <a:noFill/>
        </p:spPr>
        <p:txBody>
          <a:bodyPr wrap="square" rtlCol="0">
            <a:spAutoFit/>
          </a:bodyPr>
          <a:lstStyle/>
          <a:p>
            <a:r>
              <a:rPr lang="es-CL" dirty="0"/>
              <a:t>Identificar marcas (OEM OTM)</a:t>
            </a:r>
          </a:p>
        </p:txBody>
      </p:sp>
    </p:spTree>
    <p:extLst>
      <p:ext uri="{BB962C8B-B14F-4D97-AF65-F5344CB8AC3E}">
        <p14:creationId xmlns:p14="http://schemas.microsoft.com/office/powerpoint/2010/main" val="1233413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A313E0-FD82-3F4D-B24D-3212837D8CFA}"/>
              </a:ext>
            </a:extLst>
          </p:cNvPr>
          <p:cNvPicPr>
            <a:picLocks noChangeAspect="1"/>
          </p:cNvPicPr>
          <p:nvPr/>
        </p:nvPicPr>
        <p:blipFill>
          <a:blip r:embed="rId3"/>
          <a:stretch>
            <a:fillRect/>
          </a:stretch>
        </p:blipFill>
        <p:spPr>
          <a:xfrm>
            <a:off x="8885464" y="82119"/>
            <a:ext cx="3001736" cy="1144117"/>
          </a:xfrm>
          <a:prstGeom prst="rect">
            <a:avLst/>
          </a:prstGeom>
        </p:spPr>
      </p:pic>
      <p:sp>
        <p:nvSpPr>
          <p:cNvPr id="7" name="Rectángulo 6">
            <a:extLst>
              <a:ext uri="{FF2B5EF4-FFF2-40B4-BE49-F238E27FC236}">
                <a16:creationId xmlns:a16="http://schemas.microsoft.com/office/drawing/2014/main" id="{08527155-4C4F-F848-AFE0-E7F1CB959E61}"/>
              </a:ext>
            </a:extLst>
          </p:cNvPr>
          <p:cNvSpPr/>
          <p:nvPr/>
        </p:nvSpPr>
        <p:spPr>
          <a:xfrm>
            <a:off x="210455" y="1889396"/>
            <a:ext cx="1436914" cy="3505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4 Administrar App</a:t>
            </a:r>
          </a:p>
        </p:txBody>
      </p:sp>
      <p:sp>
        <p:nvSpPr>
          <p:cNvPr id="9" name="CuadroTexto 8">
            <a:extLst>
              <a:ext uri="{FF2B5EF4-FFF2-40B4-BE49-F238E27FC236}">
                <a16:creationId xmlns:a16="http://schemas.microsoft.com/office/drawing/2014/main" id="{C75D7FDE-6DF2-8641-87C2-4B4F199E11E2}"/>
              </a:ext>
            </a:extLst>
          </p:cNvPr>
          <p:cNvSpPr txBox="1"/>
          <p:nvPr/>
        </p:nvSpPr>
        <p:spPr>
          <a:xfrm>
            <a:off x="2061031" y="1993534"/>
            <a:ext cx="3795484" cy="2585323"/>
          </a:xfrm>
          <a:prstGeom prst="rect">
            <a:avLst/>
          </a:prstGeom>
          <a:noFill/>
        </p:spPr>
        <p:txBody>
          <a:bodyPr wrap="square" rtlCol="0">
            <a:spAutoFit/>
          </a:bodyPr>
          <a:lstStyle/>
          <a:p>
            <a:r>
              <a:rPr lang="es-ES_tradnl" dirty="0"/>
              <a:t>Tareas </a:t>
            </a:r>
            <a:r>
              <a:rPr lang="es-ES_tradnl" dirty="0" err="1"/>
              <a:t>Xompass</a:t>
            </a:r>
            <a:endParaRPr lang="es-ES_tradnl" dirty="0"/>
          </a:p>
          <a:p>
            <a:pPr fontAlgn="base"/>
            <a:br>
              <a:rPr lang="es-CL" dirty="0"/>
            </a:br>
            <a:r>
              <a:rPr lang="es-CL" dirty="0"/>
              <a:t>Crear producciones replicables facilmentente, crear imágenes  Docker cuando sea conveniente/necesario Crear y gestionar los distintos tipos de cuentas de usuarios para el cliente final.</a:t>
            </a:r>
          </a:p>
          <a:p>
            <a:endParaRPr lang="es-ES_tradnl" dirty="0">
              <a:solidFill>
                <a:srgbClr val="FF0000"/>
              </a:solidFill>
            </a:endParaRPr>
          </a:p>
        </p:txBody>
      </p:sp>
      <p:sp>
        <p:nvSpPr>
          <p:cNvPr id="10" name="CuadroTexto 9">
            <a:extLst>
              <a:ext uri="{FF2B5EF4-FFF2-40B4-BE49-F238E27FC236}">
                <a16:creationId xmlns:a16="http://schemas.microsoft.com/office/drawing/2014/main" id="{4D21B41F-F3EC-DA49-A148-F149090BE080}"/>
              </a:ext>
            </a:extLst>
          </p:cNvPr>
          <p:cNvSpPr txBox="1"/>
          <p:nvPr/>
        </p:nvSpPr>
        <p:spPr>
          <a:xfrm>
            <a:off x="7158758" y="1889396"/>
            <a:ext cx="4274457" cy="923330"/>
          </a:xfrm>
          <a:prstGeom prst="rect">
            <a:avLst/>
          </a:prstGeom>
          <a:noFill/>
        </p:spPr>
        <p:txBody>
          <a:bodyPr wrap="square" rtlCol="0">
            <a:spAutoFit/>
          </a:bodyPr>
          <a:lstStyle/>
          <a:p>
            <a:r>
              <a:rPr lang="es-CL" dirty="0"/>
              <a:t>Herramientas Intersystem</a:t>
            </a:r>
          </a:p>
          <a:p>
            <a:endParaRPr lang="es-CL" dirty="0"/>
          </a:p>
          <a:p>
            <a:r>
              <a:rPr lang="es-CL" dirty="0"/>
              <a:t>IRIS</a:t>
            </a:r>
          </a:p>
        </p:txBody>
      </p:sp>
      <p:cxnSp>
        <p:nvCxnSpPr>
          <p:cNvPr id="11" name="Conector recto de flecha 10">
            <a:extLst>
              <a:ext uri="{FF2B5EF4-FFF2-40B4-BE49-F238E27FC236}">
                <a16:creationId xmlns:a16="http://schemas.microsoft.com/office/drawing/2014/main" id="{E7219320-1D25-D041-82D4-632F47305F48}"/>
              </a:ext>
            </a:extLst>
          </p:cNvPr>
          <p:cNvCxnSpPr>
            <a:cxnSpLocks/>
          </p:cNvCxnSpPr>
          <p:nvPr/>
        </p:nvCxnSpPr>
        <p:spPr>
          <a:xfrm>
            <a:off x="5856514" y="1889396"/>
            <a:ext cx="0" cy="421858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A3A9E962-997C-7241-BD86-6AC63DDD715E}"/>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4.4  Administrar app </a:t>
            </a:r>
          </a:p>
        </p:txBody>
      </p:sp>
    </p:spTree>
    <p:extLst>
      <p:ext uri="{BB962C8B-B14F-4D97-AF65-F5344CB8AC3E}">
        <p14:creationId xmlns:p14="http://schemas.microsoft.com/office/powerpoint/2010/main" val="1840906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A313E0-FD82-3F4D-B24D-3212837D8CFA}"/>
              </a:ext>
            </a:extLst>
          </p:cNvPr>
          <p:cNvPicPr>
            <a:picLocks noChangeAspect="1"/>
          </p:cNvPicPr>
          <p:nvPr/>
        </p:nvPicPr>
        <p:blipFill>
          <a:blip r:embed="rId3"/>
          <a:stretch>
            <a:fillRect/>
          </a:stretch>
        </p:blipFill>
        <p:spPr>
          <a:xfrm>
            <a:off x="8885464" y="82119"/>
            <a:ext cx="3001736" cy="1144117"/>
          </a:xfrm>
          <a:prstGeom prst="rect">
            <a:avLst/>
          </a:prstGeom>
        </p:spPr>
      </p:pic>
      <p:sp>
        <p:nvSpPr>
          <p:cNvPr id="8" name="Rectángulo 7">
            <a:extLst>
              <a:ext uri="{FF2B5EF4-FFF2-40B4-BE49-F238E27FC236}">
                <a16:creationId xmlns:a16="http://schemas.microsoft.com/office/drawing/2014/main" id="{F89E6DC2-E031-A44F-B318-5CF84A7FDC01}"/>
              </a:ext>
            </a:extLst>
          </p:cNvPr>
          <p:cNvSpPr/>
          <p:nvPr/>
        </p:nvSpPr>
        <p:spPr>
          <a:xfrm>
            <a:off x="123372" y="2074062"/>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9" name="CuadroTexto 8">
            <a:extLst>
              <a:ext uri="{FF2B5EF4-FFF2-40B4-BE49-F238E27FC236}">
                <a16:creationId xmlns:a16="http://schemas.microsoft.com/office/drawing/2014/main" id="{BA5B40FE-3817-014D-A50E-FC217D4EC29A}"/>
              </a:ext>
            </a:extLst>
          </p:cNvPr>
          <p:cNvSpPr txBox="1"/>
          <p:nvPr/>
        </p:nvSpPr>
        <p:spPr>
          <a:xfrm>
            <a:off x="2061030" y="1993534"/>
            <a:ext cx="4274457" cy="923330"/>
          </a:xfrm>
          <a:prstGeom prst="rect">
            <a:avLst/>
          </a:prstGeom>
          <a:noFill/>
        </p:spPr>
        <p:txBody>
          <a:bodyPr wrap="square" rtlCol="0">
            <a:spAutoFit/>
          </a:bodyPr>
          <a:lstStyle/>
          <a:p>
            <a:r>
              <a:rPr lang="es-CL" dirty="0"/>
              <a:t>Tareas Xompass</a:t>
            </a:r>
          </a:p>
          <a:p>
            <a:endParaRPr lang="es-CL" dirty="0"/>
          </a:p>
          <a:p>
            <a:r>
              <a:rPr lang="es-CL" dirty="0"/>
              <a:t>Modelo OEE Xompass Mining</a:t>
            </a:r>
          </a:p>
        </p:txBody>
      </p:sp>
      <p:sp>
        <p:nvSpPr>
          <p:cNvPr id="10" name="CuadroTexto 9">
            <a:extLst>
              <a:ext uri="{FF2B5EF4-FFF2-40B4-BE49-F238E27FC236}">
                <a16:creationId xmlns:a16="http://schemas.microsoft.com/office/drawing/2014/main" id="{58C6D36C-35A2-974E-870D-47BD196F11AA}"/>
              </a:ext>
            </a:extLst>
          </p:cNvPr>
          <p:cNvSpPr txBox="1"/>
          <p:nvPr/>
        </p:nvSpPr>
        <p:spPr>
          <a:xfrm>
            <a:off x="7158758" y="1889396"/>
            <a:ext cx="4274457" cy="1200329"/>
          </a:xfrm>
          <a:prstGeom prst="rect">
            <a:avLst/>
          </a:prstGeom>
          <a:noFill/>
        </p:spPr>
        <p:txBody>
          <a:bodyPr wrap="square" rtlCol="0">
            <a:spAutoFit/>
          </a:bodyPr>
          <a:lstStyle/>
          <a:p>
            <a:r>
              <a:rPr lang="es-CL" dirty="0"/>
              <a:t>Herramientas Intersystem</a:t>
            </a:r>
          </a:p>
          <a:p>
            <a:endParaRPr lang="es-CL" dirty="0"/>
          </a:p>
          <a:p>
            <a:r>
              <a:rPr lang="es-CL" dirty="0"/>
              <a:t>Desplegar en IRIS </a:t>
            </a:r>
          </a:p>
          <a:p>
            <a:endParaRPr lang="es-CL" dirty="0"/>
          </a:p>
        </p:txBody>
      </p:sp>
      <p:cxnSp>
        <p:nvCxnSpPr>
          <p:cNvPr id="11" name="Conector recto de flecha 10">
            <a:extLst>
              <a:ext uri="{FF2B5EF4-FFF2-40B4-BE49-F238E27FC236}">
                <a16:creationId xmlns:a16="http://schemas.microsoft.com/office/drawing/2014/main" id="{FD28789B-43BE-CB4E-8432-EBD68A25650A}"/>
              </a:ext>
            </a:extLst>
          </p:cNvPr>
          <p:cNvCxnSpPr>
            <a:cxnSpLocks/>
          </p:cNvCxnSpPr>
          <p:nvPr/>
        </p:nvCxnSpPr>
        <p:spPr>
          <a:xfrm>
            <a:off x="5856514" y="1889396"/>
            <a:ext cx="0" cy="421858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4.5  OEE APP </a:t>
            </a:r>
          </a:p>
        </p:txBody>
      </p:sp>
      <p:sp>
        <p:nvSpPr>
          <p:cNvPr id="13" name="28 CuadroTexto">
            <a:extLst>
              <a:ext uri="{FF2B5EF4-FFF2-40B4-BE49-F238E27FC236}">
                <a16:creationId xmlns:a16="http://schemas.microsoft.com/office/drawing/2014/main" id="{CC33A892-89B8-F247-A5CF-92FA65AA3A1F}"/>
              </a:ext>
            </a:extLst>
          </p:cNvPr>
          <p:cNvSpPr txBox="1"/>
          <p:nvPr/>
        </p:nvSpPr>
        <p:spPr>
          <a:xfrm>
            <a:off x="107504" y="2856189"/>
            <a:ext cx="5661537" cy="1868955"/>
          </a:xfrm>
          <a:prstGeom prst="rect">
            <a:avLst/>
          </a:prstGeom>
          <a:noFill/>
        </p:spPr>
        <p:txBody>
          <a:bodyPr wrap="square" rtlCol="0">
            <a:spAutoFit/>
          </a:bodyPr>
          <a:lstStyle>
            <a:defPPr>
              <a:defRPr lang="es-CL"/>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ES" dirty="0"/>
              <a:t>Modelo de calculo en mina sobre equipos móviles</a:t>
            </a:r>
          </a:p>
          <a:p>
            <a:endParaRPr lang="es-ES" dirty="0"/>
          </a:p>
          <a:p>
            <a:pPr marL="285750" indent="-285750">
              <a:buFont typeface="Arial" panose="020B0604020202020204" pitchFamily="34" charset="0"/>
              <a:buChar char="•"/>
            </a:pPr>
            <a:r>
              <a:rPr lang="es-ES" dirty="0"/>
              <a:t>Disponibilidad	           Disponibilidad</a:t>
            </a:r>
          </a:p>
          <a:p>
            <a:pPr marL="285750" indent="-285750">
              <a:buFont typeface="Arial" panose="020B0604020202020204" pitchFamily="34" charset="0"/>
              <a:buChar char="•"/>
            </a:pPr>
            <a:r>
              <a:rPr lang="es-ES" dirty="0"/>
              <a:t>Utilización                          Utilización Base Global </a:t>
            </a:r>
          </a:p>
          <a:p>
            <a:pPr marL="285750" indent="-285750">
              <a:buFont typeface="Arial" panose="020B0604020202020204" pitchFamily="34" charset="0"/>
              <a:buChar char="•"/>
            </a:pPr>
            <a:r>
              <a:rPr lang="es-ES" dirty="0"/>
              <a:t>Utilización efectiva           Utilización Base relativa</a:t>
            </a:r>
          </a:p>
          <a:p>
            <a:pPr marL="285750" indent="-285750">
              <a:buFont typeface="Arial" panose="020B0604020202020204" pitchFamily="34" charset="0"/>
              <a:buChar char="•"/>
            </a:pPr>
            <a:r>
              <a:rPr lang="es-ES" dirty="0"/>
              <a:t>Tiempo Promedio Entre Averías              MTBF</a:t>
            </a:r>
          </a:p>
          <a:p>
            <a:pPr marL="285750" indent="-285750">
              <a:buFont typeface="Arial" panose="020B0604020202020204" pitchFamily="34" charset="0"/>
              <a:buChar char="•"/>
            </a:pPr>
            <a:r>
              <a:rPr lang="es-ES" dirty="0"/>
              <a:t>Tiempo Promedio para Reparar Averías            MTTR</a:t>
            </a:r>
          </a:p>
        </p:txBody>
      </p:sp>
    </p:spTree>
    <p:extLst>
      <p:ext uri="{BB962C8B-B14F-4D97-AF65-F5344CB8AC3E}">
        <p14:creationId xmlns:p14="http://schemas.microsoft.com/office/powerpoint/2010/main" val="2153544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F89E6DC2-E031-A44F-B318-5CF84A7FDC01}"/>
              </a:ext>
            </a:extLst>
          </p:cNvPr>
          <p:cNvSpPr/>
          <p:nvPr/>
        </p:nvSpPr>
        <p:spPr>
          <a:xfrm>
            <a:off x="83851" y="1340309"/>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4.5  OEE APP </a:t>
            </a:r>
          </a:p>
        </p:txBody>
      </p:sp>
      <p:pic>
        <p:nvPicPr>
          <p:cNvPr id="3" name="Imagen 2" descr="Imagen que contiene captura de pantalla&#10;&#10;&#10;&#10;Descripción generada automáticamente">
            <a:extLst>
              <a:ext uri="{FF2B5EF4-FFF2-40B4-BE49-F238E27FC236}">
                <a16:creationId xmlns:a16="http://schemas.microsoft.com/office/drawing/2014/main" id="{832382B0-D347-E44B-ACDF-3EAD053AB66C}"/>
              </a:ext>
            </a:extLst>
          </p:cNvPr>
          <p:cNvPicPr>
            <a:picLocks noChangeAspect="1"/>
          </p:cNvPicPr>
          <p:nvPr/>
        </p:nvPicPr>
        <p:blipFill>
          <a:blip r:embed="rId3"/>
          <a:stretch>
            <a:fillRect/>
          </a:stretch>
        </p:blipFill>
        <p:spPr>
          <a:xfrm>
            <a:off x="2438399" y="0"/>
            <a:ext cx="9699625" cy="6362518"/>
          </a:xfrm>
          <a:prstGeom prst="rect">
            <a:avLst/>
          </a:prstGeom>
        </p:spPr>
      </p:pic>
      <p:sp>
        <p:nvSpPr>
          <p:cNvPr id="5" name="Rectángulo 4">
            <a:extLst>
              <a:ext uri="{FF2B5EF4-FFF2-40B4-BE49-F238E27FC236}">
                <a16:creationId xmlns:a16="http://schemas.microsoft.com/office/drawing/2014/main" id="{BF5171F9-4A73-DD43-8A1D-2114741D03D2}"/>
              </a:ext>
            </a:extLst>
          </p:cNvPr>
          <p:cNvSpPr/>
          <p:nvPr/>
        </p:nvSpPr>
        <p:spPr>
          <a:xfrm>
            <a:off x="83851" y="2089442"/>
            <a:ext cx="1909754" cy="369332"/>
          </a:xfrm>
          <a:prstGeom prst="rect">
            <a:avLst/>
          </a:prstGeom>
        </p:spPr>
        <p:txBody>
          <a:bodyPr wrap="none">
            <a:spAutoFit/>
          </a:bodyPr>
          <a:lstStyle/>
          <a:p>
            <a:r>
              <a:rPr lang="es-CL" dirty="0"/>
              <a:t>ResumenEjecutivo</a:t>
            </a:r>
          </a:p>
        </p:txBody>
      </p:sp>
    </p:spTree>
    <p:extLst>
      <p:ext uri="{BB962C8B-B14F-4D97-AF65-F5344CB8AC3E}">
        <p14:creationId xmlns:p14="http://schemas.microsoft.com/office/powerpoint/2010/main" val="364977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F89E6DC2-E031-A44F-B318-5CF84A7FDC01}"/>
              </a:ext>
            </a:extLst>
          </p:cNvPr>
          <p:cNvSpPr/>
          <p:nvPr/>
        </p:nvSpPr>
        <p:spPr>
          <a:xfrm>
            <a:off x="83851" y="1340309"/>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4.5  OEE APP </a:t>
            </a:r>
          </a:p>
        </p:txBody>
      </p:sp>
      <p:pic>
        <p:nvPicPr>
          <p:cNvPr id="4" name="Imagen 3" descr="Imagen que contiene captura de pantalla&#10;&#10;&#10;&#10;Descripción generada automáticamente">
            <a:extLst>
              <a:ext uri="{FF2B5EF4-FFF2-40B4-BE49-F238E27FC236}">
                <a16:creationId xmlns:a16="http://schemas.microsoft.com/office/drawing/2014/main" id="{AFB2A995-E9AE-B943-ABB7-0A5FC7DA0172}"/>
              </a:ext>
            </a:extLst>
          </p:cNvPr>
          <p:cNvPicPr>
            <a:picLocks noChangeAspect="1"/>
          </p:cNvPicPr>
          <p:nvPr/>
        </p:nvPicPr>
        <p:blipFill>
          <a:blip r:embed="rId3"/>
          <a:stretch>
            <a:fillRect/>
          </a:stretch>
        </p:blipFill>
        <p:spPr>
          <a:xfrm>
            <a:off x="2492188" y="0"/>
            <a:ext cx="9699812" cy="6362518"/>
          </a:xfrm>
          <a:prstGeom prst="rect">
            <a:avLst/>
          </a:prstGeom>
        </p:spPr>
      </p:pic>
      <p:sp>
        <p:nvSpPr>
          <p:cNvPr id="5" name="Rectángulo 4">
            <a:extLst>
              <a:ext uri="{FF2B5EF4-FFF2-40B4-BE49-F238E27FC236}">
                <a16:creationId xmlns:a16="http://schemas.microsoft.com/office/drawing/2014/main" id="{E6A69828-DF4B-0C4D-84F9-B020F7E99032}"/>
              </a:ext>
            </a:extLst>
          </p:cNvPr>
          <p:cNvSpPr/>
          <p:nvPr/>
        </p:nvSpPr>
        <p:spPr>
          <a:xfrm>
            <a:off x="278992" y="2274108"/>
            <a:ext cx="1521827" cy="369332"/>
          </a:xfrm>
          <a:prstGeom prst="rect">
            <a:avLst/>
          </a:prstGeom>
        </p:spPr>
        <p:txBody>
          <a:bodyPr wrap="none">
            <a:spAutoFit/>
          </a:bodyPr>
          <a:lstStyle/>
          <a:p>
            <a:r>
              <a:rPr lang="es-CL" dirty="0"/>
              <a:t>OEE&amp;Perdidas</a:t>
            </a:r>
          </a:p>
        </p:txBody>
      </p:sp>
    </p:spTree>
    <p:extLst>
      <p:ext uri="{BB962C8B-B14F-4D97-AF65-F5344CB8AC3E}">
        <p14:creationId xmlns:p14="http://schemas.microsoft.com/office/powerpoint/2010/main" val="2426222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A313E0-FD82-3F4D-B24D-3212837D8CFA}"/>
              </a:ext>
            </a:extLst>
          </p:cNvPr>
          <p:cNvPicPr>
            <a:picLocks noChangeAspect="1"/>
          </p:cNvPicPr>
          <p:nvPr/>
        </p:nvPicPr>
        <p:blipFill>
          <a:blip r:embed="rId3"/>
          <a:stretch>
            <a:fillRect/>
          </a:stretch>
        </p:blipFill>
        <p:spPr>
          <a:xfrm>
            <a:off x="8885464" y="82119"/>
            <a:ext cx="3001736" cy="1144117"/>
          </a:xfrm>
          <a:prstGeom prst="rect">
            <a:avLst/>
          </a:prstGeom>
        </p:spPr>
      </p:pic>
      <p:sp>
        <p:nvSpPr>
          <p:cNvPr id="8" name="Rectángulo 7">
            <a:extLst>
              <a:ext uri="{FF2B5EF4-FFF2-40B4-BE49-F238E27FC236}">
                <a16:creationId xmlns:a16="http://schemas.microsoft.com/office/drawing/2014/main" id="{F89E6DC2-E031-A44F-B318-5CF84A7FDC01}"/>
              </a:ext>
            </a:extLst>
          </p:cNvPr>
          <p:cNvSpPr/>
          <p:nvPr/>
        </p:nvSpPr>
        <p:spPr>
          <a:xfrm>
            <a:off x="83851" y="1340309"/>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4.5  OEE APP </a:t>
            </a:r>
          </a:p>
        </p:txBody>
      </p:sp>
      <mc:AlternateContent xmlns:mc="http://schemas.openxmlformats.org/markup-compatibility/2006" xmlns:a14="http://schemas.microsoft.com/office/drawing/2010/main">
        <mc:Choice Requires="a14">
          <p:graphicFrame>
            <p:nvGraphicFramePr>
              <p:cNvPr id="14" name="22 Tabla">
                <a:extLst>
                  <a:ext uri="{FF2B5EF4-FFF2-40B4-BE49-F238E27FC236}">
                    <a16:creationId xmlns:a16="http://schemas.microsoft.com/office/drawing/2014/main" id="{8E8B96DB-3C1F-204A-91FC-47413C4F8CD0}"/>
                  </a:ext>
                </a:extLst>
              </p:cNvPr>
              <p:cNvGraphicFramePr>
                <a:graphicFrameLocks noGrp="1"/>
              </p:cNvGraphicFramePr>
              <p:nvPr>
                <p:extLst>
                  <p:ext uri="{D42A27DB-BD31-4B8C-83A1-F6EECF244321}">
                    <p14:modId xmlns:p14="http://schemas.microsoft.com/office/powerpoint/2010/main" val="2984754801"/>
                  </p:ext>
                </p:extLst>
              </p:nvPr>
            </p:nvGraphicFramePr>
            <p:xfrm>
              <a:off x="2079756" y="1375266"/>
              <a:ext cx="8496944" cy="4924400"/>
            </p:xfrm>
            <a:graphic>
              <a:graphicData uri="http://schemas.openxmlformats.org/drawingml/2006/table">
                <a:tbl>
                  <a:tblPr firstRow="1" bandRow="1">
                    <a:tableStyleId>{5C22544A-7EE6-4342-B048-85BDC9FD1C3A}</a:tableStyleId>
                  </a:tblPr>
                  <a:tblGrid>
                    <a:gridCol w="1043002">
                      <a:extLst>
                        <a:ext uri="{9D8B030D-6E8A-4147-A177-3AD203B41FA5}">
                          <a16:colId xmlns:a16="http://schemas.microsoft.com/office/drawing/2014/main" val="20000"/>
                        </a:ext>
                      </a:extLst>
                    </a:gridCol>
                    <a:gridCol w="1455945">
                      <a:extLst>
                        <a:ext uri="{9D8B030D-6E8A-4147-A177-3AD203B41FA5}">
                          <a16:colId xmlns:a16="http://schemas.microsoft.com/office/drawing/2014/main" val="20001"/>
                        </a:ext>
                      </a:extLst>
                    </a:gridCol>
                    <a:gridCol w="3951891">
                      <a:extLst>
                        <a:ext uri="{9D8B030D-6E8A-4147-A177-3AD203B41FA5}">
                          <a16:colId xmlns:a16="http://schemas.microsoft.com/office/drawing/2014/main" val="20002"/>
                        </a:ext>
                      </a:extLst>
                    </a:gridCol>
                    <a:gridCol w="2046106">
                      <a:extLst>
                        <a:ext uri="{9D8B030D-6E8A-4147-A177-3AD203B41FA5}">
                          <a16:colId xmlns:a16="http://schemas.microsoft.com/office/drawing/2014/main" val="20003"/>
                        </a:ext>
                      </a:extLst>
                    </a:gridCol>
                  </a:tblGrid>
                  <a:tr h="437517">
                    <a:tc>
                      <a:txBody>
                        <a:bodyPr/>
                        <a:lstStyle/>
                        <a:p>
                          <a:pPr algn="ctr">
                            <a:buClr>
                              <a:schemeClr val="accent6">
                                <a:lumMod val="50000"/>
                              </a:schemeClr>
                            </a:buClr>
                            <a:buSzPct val="100000"/>
                            <a:buNone/>
                          </a:pPr>
                          <a:r>
                            <a:rPr lang="es-CL" sz="1200" b="1" dirty="0">
                              <a:solidFill>
                                <a:schemeClr val="bg1"/>
                              </a:solidFill>
                              <a:effectLst>
                                <a:outerShdw blurRad="38100" dist="38100" dir="2700000" algn="tl">
                                  <a:srgbClr val="000000">
                                    <a:alpha val="43137"/>
                                  </a:srgbClr>
                                </a:outerShdw>
                              </a:effectLst>
                            </a:rPr>
                            <a:t>N° KPI</a:t>
                          </a:r>
                        </a:p>
                      </a:txBody>
                      <a:tcPr marL="93270" marR="93270" marT="46635" marB="46635" anchor="ctr"/>
                    </a:tc>
                    <a:tc>
                      <a:txBody>
                        <a:bodyPr/>
                        <a:lstStyle/>
                        <a:p>
                          <a:pPr algn="just">
                            <a:buClr>
                              <a:schemeClr val="accent6">
                                <a:lumMod val="50000"/>
                              </a:schemeClr>
                            </a:buClr>
                            <a:buSzPct val="100000"/>
                            <a:buNone/>
                          </a:pPr>
                          <a:r>
                            <a:rPr lang="es-CL" sz="1200" b="1" dirty="0">
                              <a:solidFill>
                                <a:schemeClr val="bg1"/>
                              </a:solidFill>
                              <a:effectLst>
                                <a:outerShdw blurRad="38100" dist="38100" dir="2700000" algn="tl">
                                  <a:srgbClr val="000000">
                                    <a:alpha val="43137"/>
                                  </a:srgbClr>
                                </a:outerShdw>
                              </a:effectLst>
                            </a:rPr>
                            <a:t>INDICADORES</a:t>
                          </a:r>
                        </a:p>
                      </a:txBody>
                      <a:tcPr marL="93270" marR="93270" marT="46635" marB="46635" anchor="ctr"/>
                    </a:tc>
                    <a:tc>
                      <a:txBody>
                        <a:bodyPr/>
                        <a:lstStyle/>
                        <a:p>
                          <a:pPr algn="ctr"/>
                          <a:r>
                            <a:rPr lang="es-CL" sz="1200" b="1" dirty="0">
                              <a:solidFill>
                                <a:schemeClr val="bg1"/>
                              </a:solidFill>
                              <a:effectLst>
                                <a:outerShdw blurRad="38100" dist="38100" dir="2700000" algn="tl">
                                  <a:srgbClr val="000000">
                                    <a:alpha val="43137"/>
                                  </a:srgbClr>
                                </a:outerShdw>
                              </a:effectLst>
                            </a:rPr>
                            <a:t>DEFINICIÓN</a:t>
                          </a:r>
                        </a:p>
                      </a:txBody>
                      <a:tcPr marL="93270" marR="93270" marT="46635" marB="46635" anchor="ctr"/>
                    </a:tc>
                    <a:tc>
                      <a:txBody>
                        <a:bodyPr/>
                        <a:lstStyle/>
                        <a:p>
                          <a:pPr algn="ctr"/>
                          <a:r>
                            <a:rPr lang="es-CL" sz="1200" b="1" dirty="0">
                              <a:solidFill>
                                <a:schemeClr val="bg1"/>
                              </a:solidFill>
                            </a:rPr>
                            <a:t>NOMENCLATURA/RELACIÓN</a:t>
                          </a:r>
                        </a:p>
                      </a:txBody>
                      <a:tcPr marL="93270" marR="93270" marT="46635" marB="46635" anchor="ctr"/>
                    </a:tc>
                    <a:extLst>
                      <a:ext uri="{0D108BD9-81ED-4DB2-BD59-A6C34878D82A}">
                        <a16:rowId xmlns:a16="http://schemas.microsoft.com/office/drawing/2014/main" val="10000"/>
                      </a:ext>
                    </a:extLst>
                  </a:tr>
                  <a:tr h="960444">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1</a:t>
                          </a:r>
                        </a:p>
                      </a:txBody>
                      <a:tcPr marL="93270" marR="93270" marT="46635" marB="46635" anchor="ctr"/>
                    </a:tc>
                    <a:tc>
                      <a:txBody>
                        <a:bodyPr/>
                        <a:lstStyle/>
                        <a:p>
                          <a:pPr algn="l">
                            <a:buClr>
                              <a:schemeClr val="accent6">
                                <a:lumMod val="50000"/>
                              </a:schemeClr>
                            </a:buClr>
                            <a:buSzPct val="100000"/>
                            <a:buNone/>
                          </a:pPr>
                          <a:r>
                            <a:rPr lang="es-CL" sz="1200" b="1" dirty="0">
                              <a:solidFill>
                                <a:schemeClr val="tx2"/>
                              </a:solidFill>
                            </a:rPr>
                            <a:t>DISPONIBILIDAD</a:t>
                          </a:r>
                          <a:endParaRPr lang="es-CL" sz="1200" b="1" baseline="0" dirty="0">
                            <a:solidFill>
                              <a:schemeClr val="tx2"/>
                            </a:solidFill>
                          </a:endParaRPr>
                        </a:p>
                      </a:txBody>
                      <a:tcPr marL="93270" marR="93270" marT="46635" marB="46635"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ES_tradnl" sz="1200" b="0" kern="1200" baseline="0" dirty="0">
                              <a:solidFill>
                                <a:schemeClr val="tx2"/>
                              </a:solidFill>
                              <a:latin typeface="+mn-lt"/>
                              <a:ea typeface="+mn-ea"/>
                              <a:cs typeface="+mn-cs"/>
                            </a:rPr>
                            <a:t>Porcentaje de tiempo total en que se puede esperar que un equipo esté disponible para cumplir la función para la cual fue destinado. La disponibilidad de un Ítem no implica necesariamente que esté funcionando, sino que se encuentra en condiciones de funcionar. </a:t>
                          </a:r>
                          <a:endParaRPr lang="es-CL" sz="1200" b="0" kern="1200" baseline="0" dirty="0">
                            <a:solidFill>
                              <a:schemeClr val="tx2"/>
                            </a:solidFill>
                            <a:latin typeface="+mn-lt"/>
                            <a:ea typeface="+mn-ea"/>
                            <a:cs typeface="+mn-cs"/>
                          </a:endParaRPr>
                        </a:p>
                      </a:txBody>
                      <a:tcPr marL="93270" marR="93270" marT="46635" marB="46635" anchor="ctr"/>
                    </a:tc>
                    <a:tc>
                      <a:txBody>
                        <a:bodyPr/>
                        <a:lstStyle/>
                        <a:p>
                          <a:pPr algn="ctr"/>
                          <a14:m>
                            <m:oMathPara xmlns:m="http://schemas.openxmlformats.org/officeDocument/2006/math">
                              <m:oMathParaPr>
                                <m:jc m:val="centerGroup"/>
                              </m:oMathParaPr>
                              <m:oMath xmlns:m="http://schemas.openxmlformats.org/officeDocument/2006/math">
                                <m:r>
                                  <a:rPr lang="es-CL" sz="1000" b="1" i="1" smtClean="0">
                                    <a:solidFill>
                                      <a:schemeClr val="tx2"/>
                                    </a:solidFill>
                                    <a:latin typeface="Cambria Math"/>
                                  </a:rPr>
                                  <m:t>𝑫𝒊𝒔𝒑</m:t>
                                </m:r>
                                <m:r>
                                  <a:rPr lang="es-CL" sz="1000" b="1" i="1" smtClean="0">
                                    <a:solidFill>
                                      <a:schemeClr val="tx2"/>
                                    </a:solidFill>
                                    <a:latin typeface="Cambria Math"/>
                                  </a:rPr>
                                  <m:t>=</m:t>
                                </m:r>
                                <m:f>
                                  <m:fPr>
                                    <m:ctrlPr>
                                      <a:rPr lang="es-CL" sz="1000" b="1" i="1" smtClean="0">
                                        <a:solidFill>
                                          <a:schemeClr val="tx2"/>
                                        </a:solidFill>
                                        <a:latin typeface="Cambria Math" panose="02040503050406030204" pitchFamily="18" charset="0"/>
                                      </a:rPr>
                                    </m:ctrlPr>
                                  </m:fPr>
                                  <m:num>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𝑻</m:t>
                                        </m:r>
                                      </m:e>
                                      <m:sub>
                                        <m:r>
                                          <a:rPr lang="es-CL" sz="1000" b="1" i="1" smtClean="0">
                                            <a:solidFill>
                                              <a:schemeClr val="tx2"/>
                                            </a:solidFill>
                                            <a:latin typeface="Cambria Math"/>
                                          </a:rPr>
                                          <m:t>𝑻𝑶𝑻𝑨𝑳</m:t>
                                        </m:r>
                                      </m:sub>
                                    </m:sSub>
                                    <m:r>
                                      <a:rPr lang="es-CL" sz="1000" b="1" i="1" smtClean="0">
                                        <a:solidFill>
                                          <a:schemeClr val="tx2"/>
                                        </a:solidFill>
                                        <a:latin typeface="Cambria Math"/>
                                      </a:rPr>
                                      <m:t>−</m:t>
                                    </m:r>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𝑻</m:t>
                                        </m:r>
                                      </m:e>
                                      <m:sub>
                                        <m:r>
                                          <a:rPr lang="es-CL" sz="1000" b="1" i="1" smtClean="0">
                                            <a:solidFill>
                                              <a:schemeClr val="tx2"/>
                                            </a:solidFill>
                                            <a:latin typeface="Cambria Math"/>
                                          </a:rPr>
                                          <m:t>𝑴𝑨𝑵𝑻</m:t>
                                        </m:r>
                                      </m:sub>
                                    </m:sSub>
                                  </m:num>
                                  <m:den>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𝑻</m:t>
                                        </m:r>
                                      </m:e>
                                      <m:sub>
                                        <m:r>
                                          <a:rPr lang="es-CL" sz="1000" b="1" i="1" smtClean="0">
                                            <a:solidFill>
                                              <a:schemeClr val="tx2"/>
                                            </a:solidFill>
                                            <a:latin typeface="Cambria Math"/>
                                          </a:rPr>
                                          <m:t>𝑻𝑶𝑻𝑨𝑳</m:t>
                                        </m:r>
                                      </m:sub>
                                    </m:sSub>
                                  </m:den>
                                </m:f>
                                <m:r>
                                  <a:rPr lang="es-CL" sz="1000" b="1" i="1" smtClean="0">
                                    <a:solidFill>
                                      <a:schemeClr val="tx2"/>
                                    </a:solidFill>
                                    <a:latin typeface="Cambria Math"/>
                                    <a:ea typeface="Cambria Math"/>
                                  </a:rPr>
                                  <m:t>×</m:t>
                                </m:r>
                                <m:r>
                                  <a:rPr lang="es-CL" sz="1000" b="1" i="1" smtClean="0">
                                    <a:solidFill>
                                      <a:schemeClr val="tx2"/>
                                    </a:solidFill>
                                    <a:latin typeface="Cambria Math"/>
                                    <a:ea typeface="Cambria Math"/>
                                  </a:rPr>
                                  <m:t>𝟏𝟎𝟎</m:t>
                                </m:r>
                              </m:oMath>
                            </m:oMathPara>
                          </a14:m>
                          <a:endParaRPr lang="es-CL" sz="1000" b="1" dirty="0">
                            <a:solidFill>
                              <a:schemeClr val="tx2"/>
                            </a:solidFill>
                          </a:endParaRPr>
                        </a:p>
                      </a:txBody>
                      <a:tcPr marL="93270" marR="93270" marT="46635" marB="46635" anchor="ctr"/>
                    </a:tc>
                    <a:extLst>
                      <a:ext uri="{0D108BD9-81ED-4DB2-BD59-A6C34878D82A}">
                        <a16:rowId xmlns:a16="http://schemas.microsoft.com/office/drawing/2014/main" val="10001"/>
                      </a:ext>
                    </a:extLst>
                  </a:tr>
                  <a:tr h="786135">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2</a:t>
                          </a:r>
                        </a:p>
                      </a:txBody>
                      <a:tcPr marL="93270" marR="93270" marT="46635" marB="46635" anchor="ctr"/>
                    </a:tc>
                    <a:tc>
                      <a:txBody>
                        <a:bodyPr/>
                        <a:lstStyle/>
                        <a:p>
                          <a:pPr algn="just">
                            <a:buClr>
                              <a:schemeClr val="accent6">
                                <a:lumMod val="50000"/>
                              </a:schemeClr>
                            </a:buClr>
                            <a:buSzPct val="100000"/>
                            <a:buNone/>
                          </a:pPr>
                          <a:r>
                            <a:rPr lang="es-CL" sz="1200" b="1" dirty="0">
                              <a:solidFill>
                                <a:schemeClr val="tx2"/>
                              </a:solidFill>
                            </a:rPr>
                            <a:t>UTILIZACIÓN</a:t>
                          </a:r>
                          <a:r>
                            <a:rPr lang="es-CL" sz="1200" b="1" baseline="0" dirty="0">
                              <a:solidFill>
                                <a:schemeClr val="tx2"/>
                              </a:solidFill>
                            </a:rPr>
                            <a:t> BASE RELATIVA</a:t>
                          </a:r>
                          <a:endParaRPr lang="es-CL" sz="1200" b="1" dirty="0">
                            <a:solidFill>
                              <a:schemeClr val="tx2"/>
                            </a:solidFill>
                          </a:endParaRPr>
                        </a:p>
                      </a:txBody>
                      <a:tcPr marL="93270" marR="93270" marT="46635" marB="46635"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CL" sz="1200" b="0" kern="1200" baseline="0" dirty="0">
                              <a:solidFill>
                                <a:schemeClr val="tx2"/>
                              </a:solidFill>
                              <a:latin typeface="+mn-lt"/>
                              <a:ea typeface="+mn-ea"/>
                              <a:cs typeface="+mn-cs"/>
                            </a:rPr>
                            <a:t>Porcentaje en que la planta está siendo utilizada con fines productivos, respecto de tiempo que se encuentra disponible</a:t>
                          </a:r>
                          <a:r>
                            <a:rPr lang="es-ES_tradnl" sz="1200" b="0" kern="1200" baseline="0" dirty="0">
                              <a:solidFill>
                                <a:schemeClr val="tx2"/>
                              </a:solidFill>
                              <a:latin typeface="+mn-lt"/>
                              <a:ea typeface="+mn-ea"/>
                              <a:cs typeface="+mn-cs"/>
                            </a:rPr>
                            <a:t>. Se calcula como la razón entre el tiempo utilizado sobre el tiempo disponible. </a:t>
                          </a:r>
                          <a:endParaRPr lang="es-CL" sz="1200" b="0" kern="1200" baseline="0" dirty="0">
                            <a:solidFill>
                              <a:schemeClr val="tx2"/>
                            </a:solidFill>
                            <a:latin typeface="+mn-lt"/>
                            <a:ea typeface="+mn-ea"/>
                            <a:cs typeface="+mn-cs"/>
                          </a:endParaRPr>
                        </a:p>
                      </a:txBody>
                      <a:tcPr marL="93270" marR="93270" marT="46635" marB="46635"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𝑼</m:t>
                                    </m:r>
                                  </m:e>
                                  <m:sub>
                                    <m:r>
                                      <a:rPr lang="es-CL" sz="1000" b="1" i="1" smtClean="0">
                                        <a:solidFill>
                                          <a:schemeClr val="tx2"/>
                                        </a:solidFill>
                                        <a:latin typeface="Cambria Math"/>
                                      </a:rPr>
                                      <m:t>𝑹𝑬𝑳𝑨𝑻𝑰𝑽𝑨</m:t>
                                    </m:r>
                                  </m:sub>
                                </m:sSub>
                                <m:r>
                                  <a:rPr lang="es-CL" sz="1000" b="1" i="1" smtClean="0">
                                    <a:solidFill>
                                      <a:schemeClr val="tx2"/>
                                    </a:solidFill>
                                    <a:latin typeface="Cambria Math"/>
                                  </a:rPr>
                                  <m:t>=</m:t>
                                </m:r>
                                <m:f>
                                  <m:fPr>
                                    <m:ctrlPr>
                                      <a:rPr lang="es-CL" sz="1000" b="1" i="1" smtClean="0">
                                        <a:solidFill>
                                          <a:schemeClr val="tx2"/>
                                        </a:solidFill>
                                        <a:latin typeface="Cambria Math" panose="02040503050406030204" pitchFamily="18" charset="0"/>
                                      </a:rPr>
                                    </m:ctrlPr>
                                  </m:fPr>
                                  <m:num>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𝑻</m:t>
                                        </m:r>
                                      </m:e>
                                      <m:sub>
                                        <m:r>
                                          <a:rPr lang="es-CL" sz="1000" b="1" i="1" smtClean="0">
                                            <a:solidFill>
                                              <a:schemeClr val="tx2"/>
                                            </a:solidFill>
                                            <a:latin typeface="Cambria Math"/>
                                          </a:rPr>
                                          <m:t>𝑶𝑷</m:t>
                                        </m:r>
                                        <m:r>
                                          <a:rPr lang="es-CL" sz="1000" b="1" i="1" smtClean="0">
                                            <a:solidFill>
                                              <a:schemeClr val="tx2"/>
                                            </a:solidFill>
                                            <a:latin typeface="Cambria Math"/>
                                          </a:rPr>
                                          <m:t> </m:t>
                                        </m:r>
                                        <m:r>
                                          <a:rPr lang="es-CL" sz="1000" b="1" i="1" smtClean="0">
                                            <a:solidFill>
                                              <a:schemeClr val="tx2"/>
                                            </a:solidFill>
                                            <a:latin typeface="Cambria Math"/>
                                          </a:rPr>
                                          <m:t>𝑬𝑭𝑬𝑪𝑻</m:t>
                                        </m:r>
                                      </m:sub>
                                    </m:sSub>
                                  </m:num>
                                  <m:den>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𝑻</m:t>
                                        </m:r>
                                      </m:e>
                                      <m:sub>
                                        <m:r>
                                          <a:rPr lang="es-CL" sz="1000" b="1" i="1" smtClean="0">
                                            <a:solidFill>
                                              <a:schemeClr val="tx2"/>
                                            </a:solidFill>
                                            <a:latin typeface="Cambria Math"/>
                                          </a:rPr>
                                          <m:t>𝑫𝑰𝑺𝑷</m:t>
                                        </m:r>
                                      </m:sub>
                                    </m:sSub>
                                  </m:den>
                                </m:f>
                                <m:r>
                                  <a:rPr lang="es-CL" sz="1000" b="1" i="1" smtClean="0">
                                    <a:solidFill>
                                      <a:schemeClr val="tx2"/>
                                    </a:solidFill>
                                    <a:latin typeface="Cambria Math"/>
                                    <a:ea typeface="Cambria Math"/>
                                  </a:rPr>
                                  <m:t>×</m:t>
                                </m:r>
                                <m:r>
                                  <a:rPr lang="es-CL" sz="1000" b="1" i="1" smtClean="0">
                                    <a:solidFill>
                                      <a:schemeClr val="tx2"/>
                                    </a:solidFill>
                                    <a:latin typeface="Cambria Math"/>
                                    <a:ea typeface="Cambria Math"/>
                                  </a:rPr>
                                  <m:t>𝟏𝟎𝟎</m:t>
                                </m:r>
                              </m:oMath>
                            </m:oMathPara>
                          </a14:m>
                          <a:endParaRPr lang="es-CL" sz="1000" b="1" dirty="0">
                            <a:solidFill>
                              <a:schemeClr val="tx2"/>
                            </a:solidFill>
                          </a:endParaRPr>
                        </a:p>
                      </a:txBody>
                      <a:tcPr marL="93270" marR="93270" marT="46635" marB="46635" anchor="ctr"/>
                    </a:tc>
                    <a:extLst>
                      <a:ext uri="{0D108BD9-81ED-4DB2-BD59-A6C34878D82A}">
                        <a16:rowId xmlns:a16="http://schemas.microsoft.com/office/drawing/2014/main" val="10002"/>
                      </a:ext>
                    </a:extLst>
                  </a:tr>
                  <a:tr h="821963">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3</a:t>
                          </a:r>
                        </a:p>
                      </a:txBody>
                      <a:tcPr marL="93270" marR="93270" marT="46635" marB="46635" anchor="ctr"/>
                    </a:tc>
                    <a:tc>
                      <a:txBody>
                        <a:bodyPr/>
                        <a:lstStyle/>
                        <a:p>
                          <a:pPr algn="just">
                            <a:buClr>
                              <a:schemeClr val="accent6">
                                <a:lumMod val="50000"/>
                              </a:schemeClr>
                            </a:buClr>
                            <a:buSzPct val="100000"/>
                            <a:buNone/>
                          </a:pPr>
                          <a:r>
                            <a:rPr lang="es-CL" sz="1200" b="1" dirty="0">
                              <a:solidFill>
                                <a:schemeClr val="tx2"/>
                              </a:solidFill>
                            </a:rPr>
                            <a:t>UTILIZACIÓN BASE GLOBAL</a:t>
                          </a:r>
                        </a:p>
                      </a:txBody>
                      <a:tcPr marL="93270" marR="93270" marT="46635" marB="46635" anchor="ct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s-CL" sz="1200" b="0" kern="1200" baseline="0" dirty="0">
                              <a:solidFill>
                                <a:schemeClr val="tx2"/>
                              </a:solidFill>
                              <a:latin typeface="+mn-lt"/>
                              <a:ea typeface="+mn-ea"/>
                              <a:cs typeface="+mn-cs"/>
                            </a:rPr>
                            <a:t>Porcentaje en que la planta está siendo utilizada con fines productivos, respecto de tiempo total</a:t>
                          </a:r>
                          <a:r>
                            <a:rPr lang="es-ES_tradnl" sz="1200" b="0" kern="1200" baseline="0" dirty="0">
                              <a:solidFill>
                                <a:schemeClr val="tx2"/>
                              </a:solidFill>
                              <a:latin typeface="+mn-lt"/>
                              <a:ea typeface="+mn-ea"/>
                              <a:cs typeface="+mn-cs"/>
                            </a:rPr>
                            <a:t>. Se calcula como la razón entre el tiempo utilizado sobre el tiempo total.</a:t>
                          </a:r>
                          <a:r>
                            <a:rPr lang="es-CL" sz="1200" b="0" kern="1200" baseline="0" dirty="0">
                              <a:solidFill>
                                <a:schemeClr val="tx2"/>
                              </a:solidFill>
                              <a:latin typeface="+mn-lt"/>
                              <a:ea typeface="+mn-ea"/>
                              <a:cs typeface="+mn-cs"/>
                            </a:rPr>
                            <a:t> </a:t>
                          </a:r>
                        </a:p>
                      </a:txBody>
                      <a:tcPr marL="93270" marR="93270" marT="46635" marB="46635"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𝑼</m:t>
                                    </m:r>
                                  </m:e>
                                  <m:sub>
                                    <m:r>
                                      <a:rPr lang="es-CL" sz="1000" b="1" i="1" smtClean="0">
                                        <a:solidFill>
                                          <a:schemeClr val="tx2"/>
                                        </a:solidFill>
                                        <a:latin typeface="Cambria Math"/>
                                      </a:rPr>
                                      <m:t>𝑮𝑳𝑶𝑩𝑨𝑳</m:t>
                                    </m:r>
                                  </m:sub>
                                </m:sSub>
                                <m:r>
                                  <a:rPr lang="es-CL" sz="1000" b="1" i="1" smtClean="0">
                                    <a:solidFill>
                                      <a:schemeClr val="tx2"/>
                                    </a:solidFill>
                                    <a:latin typeface="Cambria Math"/>
                                  </a:rPr>
                                  <m:t>=</m:t>
                                </m:r>
                                <m:f>
                                  <m:fPr>
                                    <m:ctrlPr>
                                      <a:rPr lang="es-CL" sz="1000" b="1" i="1" smtClean="0">
                                        <a:solidFill>
                                          <a:schemeClr val="tx2"/>
                                        </a:solidFill>
                                        <a:latin typeface="Cambria Math" panose="02040503050406030204" pitchFamily="18" charset="0"/>
                                      </a:rPr>
                                    </m:ctrlPr>
                                  </m:fPr>
                                  <m:num>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𝑻</m:t>
                                        </m:r>
                                      </m:e>
                                      <m:sub>
                                        <m:r>
                                          <a:rPr lang="es-CL" sz="1000" b="1" i="1" smtClean="0">
                                            <a:solidFill>
                                              <a:schemeClr val="tx2"/>
                                            </a:solidFill>
                                            <a:latin typeface="Cambria Math"/>
                                          </a:rPr>
                                          <m:t>𝑶𝑷</m:t>
                                        </m:r>
                                        <m:r>
                                          <a:rPr lang="es-CL" sz="1000" b="1" i="1" smtClean="0">
                                            <a:solidFill>
                                              <a:schemeClr val="tx2"/>
                                            </a:solidFill>
                                            <a:latin typeface="Cambria Math"/>
                                          </a:rPr>
                                          <m:t> </m:t>
                                        </m:r>
                                        <m:r>
                                          <a:rPr lang="es-CL" sz="1000" b="1" i="1" smtClean="0">
                                            <a:solidFill>
                                              <a:schemeClr val="tx2"/>
                                            </a:solidFill>
                                            <a:latin typeface="Cambria Math"/>
                                          </a:rPr>
                                          <m:t>𝑬𝑭𝑬𝑪𝑻</m:t>
                                        </m:r>
                                      </m:sub>
                                    </m:sSub>
                                  </m:num>
                                  <m:den>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𝑻</m:t>
                                        </m:r>
                                      </m:e>
                                      <m:sub>
                                        <m:r>
                                          <a:rPr lang="es-CL" sz="1000" b="1" i="1" smtClean="0">
                                            <a:solidFill>
                                              <a:schemeClr val="tx2"/>
                                            </a:solidFill>
                                            <a:latin typeface="Cambria Math"/>
                                          </a:rPr>
                                          <m:t>𝑻𝑶𝑻𝑨𝑳</m:t>
                                        </m:r>
                                      </m:sub>
                                    </m:sSub>
                                  </m:den>
                                </m:f>
                                <m:r>
                                  <a:rPr lang="es-CL" sz="1000" b="1" i="1" smtClean="0">
                                    <a:solidFill>
                                      <a:schemeClr val="tx2"/>
                                    </a:solidFill>
                                    <a:latin typeface="Cambria Math"/>
                                    <a:ea typeface="Cambria Math"/>
                                  </a:rPr>
                                  <m:t>×</m:t>
                                </m:r>
                                <m:r>
                                  <a:rPr lang="es-CL" sz="1000" b="1" i="1" smtClean="0">
                                    <a:solidFill>
                                      <a:schemeClr val="tx2"/>
                                    </a:solidFill>
                                    <a:latin typeface="Cambria Math"/>
                                    <a:ea typeface="Cambria Math"/>
                                  </a:rPr>
                                  <m:t>𝟏𝟎𝟎</m:t>
                                </m:r>
                              </m:oMath>
                            </m:oMathPara>
                          </a14:m>
                          <a:endParaRPr lang="es-CL" sz="1000" b="1" dirty="0">
                            <a:solidFill>
                              <a:schemeClr val="tx2"/>
                            </a:solidFill>
                            <a:ea typeface="Cambria Math"/>
                          </a:endParaRPr>
                        </a:p>
                        <a:p>
                          <a:pPr marL="0" marR="0" indent="0" algn="ctr" defTabSz="457200" rtl="0" eaLnBrk="1" fontAlgn="auto" latinLnBrk="0" hangingPunct="1">
                            <a:lnSpc>
                              <a:spcPct val="100000"/>
                            </a:lnSpc>
                            <a:spcBef>
                              <a:spcPts val="0"/>
                            </a:spcBef>
                            <a:spcAft>
                              <a:spcPts val="0"/>
                            </a:spcAft>
                            <a:buClrTx/>
                            <a:buSzTx/>
                            <a:buFontTx/>
                            <a:buNone/>
                            <a:tabLst/>
                            <a:defRPr/>
                          </a:pPr>
                          <a:endParaRPr lang="es-CL" sz="1000" b="1" dirty="0">
                            <a:solidFill>
                              <a:schemeClr val="tx2"/>
                            </a:solidFill>
                            <a:ea typeface="Cambria Math"/>
                          </a:endParaRPr>
                        </a:p>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𝑼</m:t>
                                    </m:r>
                                  </m:e>
                                  <m:sub>
                                    <m:r>
                                      <a:rPr lang="es-CL" sz="1000" b="1" i="1" smtClean="0">
                                        <a:solidFill>
                                          <a:schemeClr val="tx2"/>
                                        </a:solidFill>
                                        <a:latin typeface="Cambria Math"/>
                                      </a:rPr>
                                      <m:t>𝑮𝑳𝑶𝑩𝑨𝑳</m:t>
                                    </m:r>
                                  </m:sub>
                                </m:sSub>
                                <m:r>
                                  <a:rPr lang="es-CL" sz="1000" b="1" i="1" smtClean="0">
                                    <a:solidFill>
                                      <a:schemeClr val="tx2"/>
                                    </a:solidFill>
                                    <a:latin typeface="Cambria Math"/>
                                    <a:ea typeface="Cambria Math"/>
                                  </a:rPr>
                                  <m:t>=</m:t>
                                </m:r>
                                <m:r>
                                  <a:rPr lang="es-CL" sz="1000" b="1" i="1" smtClean="0">
                                    <a:solidFill>
                                      <a:schemeClr val="tx2"/>
                                    </a:solidFill>
                                    <a:latin typeface="Cambria Math"/>
                                  </a:rPr>
                                  <m:t>𝑫𝒊𝒔𝒑</m:t>
                                </m:r>
                                <m:r>
                                  <a:rPr lang="es-CL" sz="1000" b="1" i="1" smtClean="0">
                                    <a:solidFill>
                                      <a:schemeClr val="tx2"/>
                                    </a:solidFill>
                                    <a:latin typeface="Cambria Math"/>
                                    <a:ea typeface="Cambria Math"/>
                                  </a:rPr>
                                  <m:t>×</m:t>
                                </m:r>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𝑼</m:t>
                                    </m:r>
                                  </m:e>
                                  <m:sub>
                                    <m:r>
                                      <a:rPr lang="es-CL" sz="1000" b="1" i="1" smtClean="0">
                                        <a:solidFill>
                                          <a:schemeClr val="tx2"/>
                                        </a:solidFill>
                                        <a:latin typeface="Cambria Math"/>
                                      </a:rPr>
                                      <m:t>𝑹𝑬𝑳𝑨𝑻𝑰𝑽𝑨</m:t>
                                    </m:r>
                                  </m:sub>
                                </m:sSub>
                              </m:oMath>
                            </m:oMathPara>
                          </a14:m>
                          <a:endParaRPr lang="es-CL" sz="1000" b="1" dirty="0">
                            <a:solidFill>
                              <a:schemeClr val="tx2"/>
                            </a:solidFill>
                          </a:endParaRPr>
                        </a:p>
                      </a:txBody>
                      <a:tcPr marL="93270" marR="93270" marT="46635" marB="46635" anchor="ctr"/>
                    </a:tc>
                    <a:extLst>
                      <a:ext uri="{0D108BD9-81ED-4DB2-BD59-A6C34878D82A}">
                        <a16:rowId xmlns:a16="http://schemas.microsoft.com/office/drawing/2014/main" val="10003"/>
                      </a:ext>
                    </a:extLst>
                  </a:tr>
                  <a:tr h="786135">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3</a:t>
                          </a:r>
                        </a:p>
                      </a:txBody>
                      <a:tcPr marL="93270" marR="93270" marT="46635" marB="46635" anchor="ctr"/>
                    </a:tc>
                    <a:tc>
                      <a:txBody>
                        <a:bodyPr/>
                        <a:lstStyle/>
                        <a:p>
                          <a:pPr algn="just">
                            <a:buClr>
                              <a:schemeClr val="accent6">
                                <a:lumMod val="50000"/>
                              </a:schemeClr>
                            </a:buClr>
                            <a:buSzPct val="100000"/>
                            <a:buNone/>
                          </a:pPr>
                          <a:r>
                            <a:rPr lang="es-CL" sz="1200" b="1" dirty="0">
                              <a:solidFill>
                                <a:schemeClr val="tx2"/>
                              </a:solidFill>
                            </a:rPr>
                            <a:t>MTBF</a:t>
                          </a:r>
                        </a:p>
                      </a:txBody>
                      <a:tcPr marL="93270" marR="93270" marT="46635" marB="46635" anchor="ct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s-ES_tradnl" sz="1200" b="0" kern="1200" baseline="0" dirty="0">
                              <a:solidFill>
                                <a:schemeClr val="tx2"/>
                              </a:solidFill>
                              <a:latin typeface="+mn-lt"/>
                              <a:ea typeface="+mn-ea"/>
                              <a:cs typeface="+mn-cs"/>
                            </a:rPr>
                            <a:t>Mean Time Between Failures o Tiempo medio entre fallas, corresponde al valor medio transcurrido entre fallas consecutivas, calculado como la razón entre el tiempo utilizado y el número total de fallas.</a:t>
                          </a:r>
                          <a:endParaRPr lang="es-CL" sz="1200" b="0" kern="1200" baseline="0" dirty="0">
                            <a:solidFill>
                              <a:schemeClr val="tx2"/>
                            </a:solidFill>
                            <a:latin typeface="+mn-lt"/>
                            <a:ea typeface="+mn-ea"/>
                            <a:cs typeface="+mn-cs"/>
                          </a:endParaRPr>
                        </a:p>
                      </a:txBody>
                      <a:tcPr marL="93270" marR="93270" marT="46635" marB="46635"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CL" sz="1000" b="1" i="1" kern="1200" smtClean="0">
                                    <a:solidFill>
                                      <a:schemeClr val="tx2"/>
                                    </a:solidFill>
                                    <a:latin typeface="Cambria Math"/>
                                    <a:ea typeface="+mn-ea"/>
                                    <a:cs typeface="+mn-cs"/>
                                  </a:rPr>
                                  <m:t>𝑴𝑻𝑩𝑭</m:t>
                                </m:r>
                                <m:r>
                                  <a:rPr lang="es-CL" sz="1000" b="1" i="1" kern="1200" smtClean="0">
                                    <a:solidFill>
                                      <a:schemeClr val="tx2"/>
                                    </a:solidFill>
                                    <a:latin typeface="Cambria Math"/>
                                    <a:ea typeface="+mn-ea"/>
                                    <a:cs typeface="+mn-cs"/>
                                  </a:rPr>
                                  <m:t> = </m:t>
                                </m:r>
                                <m:f>
                                  <m:fPr>
                                    <m:ctrlPr>
                                      <a:rPr lang="es-CL" sz="1000" b="1" i="1" kern="1200">
                                        <a:solidFill>
                                          <a:schemeClr val="tx2"/>
                                        </a:solidFill>
                                        <a:latin typeface="Cambria Math" panose="02040503050406030204" pitchFamily="18" charset="0"/>
                                        <a:ea typeface="+mn-ea"/>
                                        <a:cs typeface="+mn-cs"/>
                                      </a:rPr>
                                    </m:ctrlPr>
                                  </m:fPr>
                                  <m:num>
                                    <m:sSub>
                                      <m:sSubPr>
                                        <m:ctrlPr>
                                          <a:rPr lang="es-CL" sz="1000" b="1" i="1" smtClean="0">
                                            <a:solidFill>
                                              <a:schemeClr val="tx2"/>
                                            </a:solidFill>
                                            <a:latin typeface="Cambria Math" panose="02040503050406030204" pitchFamily="18" charset="0"/>
                                          </a:rPr>
                                        </m:ctrlPr>
                                      </m:sSubPr>
                                      <m:e>
                                        <m:r>
                                          <a:rPr lang="es-CL" sz="1000" b="1" i="1" smtClean="0">
                                            <a:solidFill>
                                              <a:schemeClr val="tx2"/>
                                            </a:solidFill>
                                            <a:latin typeface="Cambria Math"/>
                                          </a:rPr>
                                          <m:t>𝑻</m:t>
                                        </m:r>
                                      </m:e>
                                      <m:sub>
                                        <m:r>
                                          <a:rPr lang="es-CL" sz="1000" b="1" i="1" smtClean="0">
                                            <a:solidFill>
                                              <a:schemeClr val="tx2"/>
                                            </a:solidFill>
                                            <a:latin typeface="Cambria Math"/>
                                          </a:rPr>
                                          <m:t>𝑶𝑷</m:t>
                                        </m:r>
                                        <m:r>
                                          <a:rPr lang="es-CL" sz="1000" b="1" i="1" smtClean="0">
                                            <a:solidFill>
                                              <a:schemeClr val="tx2"/>
                                            </a:solidFill>
                                            <a:latin typeface="Cambria Math"/>
                                          </a:rPr>
                                          <m:t> </m:t>
                                        </m:r>
                                        <m:r>
                                          <a:rPr lang="es-CL" sz="1000" b="1" i="1" smtClean="0">
                                            <a:solidFill>
                                              <a:schemeClr val="tx2"/>
                                            </a:solidFill>
                                            <a:latin typeface="Cambria Math"/>
                                          </a:rPr>
                                          <m:t>𝑬𝑭𝑬𝑪𝑻</m:t>
                                        </m:r>
                                      </m:sub>
                                    </m:sSub>
                                  </m:num>
                                  <m:den>
                                    <m:r>
                                      <a:rPr lang="es-CL" sz="1000" b="1" i="1" kern="1200">
                                        <a:solidFill>
                                          <a:schemeClr val="tx2"/>
                                        </a:solidFill>
                                        <a:latin typeface="Cambria Math"/>
                                        <a:ea typeface="+mn-ea"/>
                                        <a:cs typeface="+mn-cs"/>
                                      </a:rPr>
                                      <m:t>𝑵</m:t>
                                    </m:r>
                                    <m:r>
                                      <a:rPr lang="es-CL" sz="1000" b="1" i="1" kern="1200">
                                        <a:solidFill>
                                          <a:schemeClr val="tx2"/>
                                        </a:solidFill>
                                        <a:latin typeface="Cambria Math"/>
                                        <a:ea typeface="+mn-ea"/>
                                        <a:cs typeface="+mn-cs"/>
                                      </a:rPr>
                                      <m:t>ú</m:t>
                                    </m:r>
                                    <m:r>
                                      <a:rPr lang="es-CL" sz="1000" b="1" i="1" kern="1200">
                                        <a:solidFill>
                                          <a:schemeClr val="tx2"/>
                                        </a:solidFill>
                                        <a:latin typeface="Cambria Math"/>
                                        <a:ea typeface="+mn-ea"/>
                                        <a:cs typeface="+mn-cs"/>
                                      </a:rPr>
                                      <m:t>𝒎𝒆𝒓𝒐</m:t>
                                    </m:r>
                                    <m:r>
                                      <a:rPr lang="es-CL" sz="1000" b="1" i="1" kern="1200">
                                        <a:solidFill>
                                          <a:schemeClr val="tx2"/>
                                        </a:solidFill>
                                        <a:latin typeface="Cambria Math"/>
                                        <a:ea typeface="+mn-ea"/>
                                        <a:cs typeface="+mn-cs"/>
                                      </a:rPr>
                                      <m:t> </m:t>
                                    </m:r>
                                    <m:r>
                                      <a:rPr lang="es-CL" sz="1000" b="1" i="1" kern="1200">
                                        <a:solidFill>
                                          <a:schemeClr val="tx2"/>
                                        </a:solidFill>
                                        <a:latin typeface="Cambria Math"/>
                                        <a:ea typeface="+mn-ea"/>
                                        <a:cs typeface="+mn-cs"/>
                                      </a:rPr>
                                      <m:t>𝒅𝒆</m:t>
                                    </m:r>
                                    <m:r>
                                      <a:rPr lang="es-CL" sz="1000" b="1" i="1" kern="1200">
                                        <a:solidFill>
                                          <a:schemeClr val="tx2"/>
                                        </a:solidFill>
                                        <a:latin typeface="Cambria Math"/>
                                        <a:ea typeface="+mn-ea"/>
                                        <a:cs typeface="+mn-cs"/>
                                      </a:rPr>
                                      <m:t> </m:t>
                                    </m:r>
                                    <m:r>
                                      <a:rPr lang="es-CL" sz="1000" b="1" i="1" kern="1200">
                                        <a:solidFill>
                                          <a:schemeClr val="tx2"/>
                                        </a:solidFill>
                                        <a:latin typeface="Cambria Math"/>
                                        <a:ea typeface="+mn-ea"/>
                                        <a:cs typeface="+mn-cs"/>
                                      </a:rPr>
                                      <m:t>𝑭𝒂𝒍𝒍𝒂𝒔</m:t>
                                    </m:r>
                                  </m:den>
                                </m:f>
                              </m:oMath>
                            </m:oMathPara>
                          </a14:m>
                          <a:endParaRPr lang="es-CL" sz="1000" b="1" i="1" kern="1200" dirty="0">
                            <a:solidFill>
                              <a:schemeClr val="tx2"/>
                            </a:solidFill>
                            <a:latin typeface="Cambria Math"/>
                            <a:ea typeface="+mn-ea"/>
                            <a:cs typeface="+mn-cs"/>
                          </a:endParaRPr>
                        </a:p>
                      </a:txBody>
                      <a:tcPr marL="93270" marR="93270" marT="46635" marB="46635" anchor="ctr"/>
                    </a:tc>
                    <a:extLst>
                      <a:ext uri="{0D108BD9-81ED-4DB2-BD59-A6C34878D82A}">
                        <a16:rowId xmlns:a16="http://schemas.microsoft.com/office/drawing/2014/main" val="10004"/>
                      </a:ext>
                    </a:extLst>
                  </a:tr>
                  <a:tr h="960444">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5</a:t>
                          </a:r>
                        </a:p>
                      </a:txBody>
                      <a:tcPr marL="93270" marR="93270" marT="46635" marB="46635" anchor="ctr"/>
                    </a:tc>
                    <a:tc>
                      <a:txBody>
                        <a:bodyPr/>
                        <a:lstStyle/>
                        <a:p>
                          <a:pPr algn="just">
                            <a:buClr>
                              <a:schemeClr val="accent6">
                                <a:lumMod val="50000"/>
                              </a:schemeClr>
                            </a:buClr>
                            <a:buSzPct val="100000"/>
                            <a:buNone/>
                          </a:pPr>
                          <a:r>
                            <a:rPr lang="es-CL" sz="1200" b="1" dirty="0">
                              <a:solidFill>
                                <a:schemeClr val="tx2"/>
                              </a:solidFill>
                            </a:rPr>
                            <a:t>MTTR</a:t>
                          </a:r>
                        </a:p>
                      </a:txBody>
                      <a:tcPr marL="93270" marR="93270" marT="46635" marB="46635" anchor="ct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s-ES_tradnl" sz="1200" b="0" kern="1200" baseline="0" dirty="0">
                              <a:solidFill>
                                <a:schemeClr val="tx2"/>
                              </a:solidFill>
                              <a:latin typeface="+mn-lt"/>
                              <a:ea typeface="+mn-ea"/>
                              <a:cs typeface="+mn-cs"/>
                            </a:rPr>
                            <a:t>Mean Time To Repair o Tiempo medio para reparar, representa el valor medio del tiempo necesario para reparar una falla a un equipo, calculado como la razón entre el tiempo total de los eventos por falla/correctivos y el número de eventos de ese tipo.</a:t>
                          </a:r>
                          <a:endParaRPr lang="es-CL" sz="1200" b="0" kern="1200" baseline="0" dirty="0">
                            <a:solidFill>
                              <a:schemeClr val="tx2"/>
                            </a:solidFill>
                            <a:latin typeface="+mn-lt"/>
                            <a:ea typeface="+mn-ea"/>
                            <a:cs typeface="+mn-cs"/>
                          </a:endParaRPr>
                        </a:p>
                      </a:txBody>
                      <a:tcPr marL="93270" marR="93270" marT="46635" marB="46635"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CL" sz="1000" b="1" i="1" kern="1200" smtClean="0">
                                    <a:solidFill>
                                      <a:schemeClr val="tx2"/>
                                    </a:solidFill>
                                    <a:latin typeface="Cambria Math"/>
                                    <a:ea typeface="+mn-ea"/>
                                    <a:cs typeface="+mn-cs"/>
                                  </a:rPr>
                                  <m:t>𝑴𝑻𝑩𝑭</m:t>
                                </m:r>
                                <m:r>
                                  <a:rPr lang="es-CL" sz="1000" b="1" i="1" kern="1200" smtClean="0">
                                    <a:solidFill>
                                      <a:schemeClr val="tx2"/>
                                    </a:solidFill>
                                    <a:latin typeface="Cambria Math"/>
                                    <a:ea typeface="+mn-ea"/>
                                    <a:cs typeface="+mn-cs"/>
                                  </a:rPr>
                                  <m:t> = </m:t>
                                </m:r>
                                <m:f>
                                  <m:fPr>
                                    <m:ctrlPr>
                                      <a:rPr lang="es-CL" sz="1000" b="1" i="1" kern="1200">
                                        <a:solidFill>
                                          <a:schemeClr val="tx2"/>
                                        </a:solidFill>
                                        <a:latin typeface="Cambria Math" panose="02040503050406030204" pitchFamily="18" charset="0"/>
                                        <a:ea typeface="+mn-ea"/>
                                        <a:cs typeface="+mn-cs"/>
                                      </a:rPr>
                                    </m:ctrlPr>
                                  </m:fPr>
                                  <m:num>
                                    <m:r>
                                      <a:rPr lang="es-CL" sz="1000" b="1" i="1" smtClean="0">
                                        <a:solidFill>
                                          <a:schemeClr val="tx2"/>
                                        </a:solidFill>
                                        <a:latin typeface="Cambria Math"/>
                                      </a:rPr>
                                      <m:t>𝑻𝒊𝒆𝒎𝒑𝒐</m:t>
                                    </m:r>
                                    <m:r>
                                      <a:rPr lang="es-CL" sz="1000" b="1" i="1" smtClean="0">
                                        <a:solidFill>
                                          <a:schemeClr val="tx2"/>
                                        </a:solidFill>
                                        <a:latin typeface="Cambria Math"/>
                                      </a:rPr>
                                      <m:t> </m:t>
                                    </m:r>
                                    <m:r>
                                      <a:rPr lang="es-CL" sz="1000" b="1" i="1" smtClean="0">
                                        <a:solidFill>
                                          <a:schemeClr val="tx2"/>
                                        </a:solidFill>
                                        <a:latin typeface="Cambria Math"/>
                                      </a:rPr>
                                      <m:t>𝒅𝒆</m:t>
                                    </m:r>
                                    <m:r>
                                      <a:rPr lang="es-CL" sz="1000" b="1" i="1" smtClean="0">
                                        <a:solidFill>
                                          <a:schemeClr val="tx2"/>
                                        </a:solidFill>
                                        <a:latin typeface="Cambria Math"/>
                                      </a:rPr>
                                      <m:t> </m:t>
                                    </m:r>
                                    <m:r>
                                      <a:rPr lang="es-CL" sz="1000" b="1" i="1" smtClean="0">
                                        <a:solidFill>
                                          <a:schemeClr val="tx2"/>
                                        </a:solidFill>
                                        <a:latin typeface="Cambria Math"/>
                                      </a:rPr>
                                      <m:t>𝑭𝒂𝒍𝒍𝒂𝒔</m:t>
                                    </m:r>
                                  </m:num>
                                  <m:den>
                                    <m:r>
                                      <a:rPr lang="es-CL" sz="1000" b="1" i="1" kern="1200">
                                        <a:solidFill>
                                          <a:schemeClr val="tx2"/>
                                        </a:solidFill>
                                        <a:latin typeface="Cambria Math"/>
                                        <a:ea typeface="+mn-ea"/>
                                        <a:cs typeface="+mn-cs"/>
                                      </a:rPr>
                                      <m:t>𝑵</m:t>
                                    </m:r>
                                    <m:r>
                                      <a:rPr lang="es-CL" sz="1000" b="1" i="1" kern="1200">
                                        <a:solidFill>
                                          <a:schemeClr val="tx2"/>
                                        </a:solidFill>
                                        <a:latin typeface="Cambria Math"/>
                                        <a:ea typeface="+mn-ea"/>
                                        <a:cs typeface="+mn-cs"/>
                                      </a:rPr>
                                      <m:t>ú</m:t>
                                    </m:r>
                                    <m:r>
                                      <a:rPr lang="es-CL" sz="1000" b="1" i="1" kern="1200">
                                        <a:solidFill>
                                          <a:schemeClr val="tx2"/>
                                        </a:solidFill>
                                        <a:latin typeface="Cambria Math"/>
                                        <a:ea typeface="+mn-ea"/>
                                        <a:cs typeface="+mn-cs"/>
                                      </a:rPr>
                                      <m:t>𝒎𝒆𝒓𝒐</m:t>
                                    </m:r>
                                    <m:r>
                                      <a:rPr lang="es-CL" sz="1000" b="1" i="1" kern="1200">
                                        <a:solidFill>
                                          <a:schemeClr val="tx2"/>
                                        </a:solidFill>
                                        <a:latin typeface="Cambria Math"/>
                                        <a:ea typeface="+mn-ea"/>
                                        <a:cs typeface="+mn-cs"/>
                                      </a:rPr>
                                      <m:t> </m:t>
                                    </m:r>
                                    <m:r>
                                      <a:rPr lang="es-CL" sz="1000" b="1" i="1" kern="1200">
                                        <a:solidFill>
                                          <a:schemeClr val="tx2"/>
                                        </a:solidFill>
                                        <a:latin typeface="Cambria Math"/>
                                        <a:ea typeface="+mn-ea"/>
                                        <a:cs typeface="+mn-cs"/>
                                      </a:rPr>
                                      <m:t>𝒅𝒆</m:t>
                                    </m:r>
                                    <m:r>
                                      <a:rPr lang="es-CL" sz="1000" b="1" i="1" kern="1200">
                                        <a:solidFill>
                                          <a:schemeClr val="tx2"/>
                                        </a:solidFill>
                                        <a:latin typeface="Cambria Math"/>
                                        <a:ea typeface="+mn-ea"/>
                                        <a:cs typeface="+mn-cs"/>
                                      </a:rPr>
                                      <m:t> </m:t>
                                    </m:r>
                                    <m:r>
                                      <a:rPr lang="es-CL" sz="1000" b="1" i="1" kern="1200">
                                        <a:solidFill>
                                          <a:schemeClr val="tx2"/>
                                        </a:solidFill>
                                        <a:latin typeface="Cambria Math"/>
                                        <a:ea typeface="+mn-ea"/>
                                        <a:cs typeface="+mn-cs"/>
                                      </a:rPr>
                                      <m:t>𝑭𝒂𝒍𝒍𝒂𝒔</m:t>
                                    </m:r>
                                  </m:den>
                                </m:f>
                              </m:oMath>
                            </m:oMathPara>
                          </a14:m>
                          <a:endParaRPr lang="es-CL" sz="1000" b="1" i="1" kern="1200" dirty="0">
                            <a:solidFill>
                              <a:schemeClr val="tx2"/>
                            </a:solidFill>
                            <a:latin typeface="Cambria Math"/>
                            <a:ea typeface="+mn-ea"/>
                            <a:cs typeface="+mn-cs"/>
                          </a:endParaRPr>
                        </a:p>
                      </a:txBody>
                      <a:tcPr marL="93270" marR="93270" marT="46635" marB="46635" anchor="ctr"/>
                    </a:tc>
                    <a:extLst>
                      <a:ext uri="{0D108BD9-81ED-4DB2-BD59-A6C34878D82A}">
                        <a16:rowId xmlns:a16="http://schemas.microsoft.com/office/drawing/2014/main" val="10005"/>
                      </a:ext>
                    </a:extLst>
                  </a:tr>
                </a:tbl>
              </a:graphicData>
            </a:graphic>
          </p:graphicFrame>
        </mc:Choice>
        <mc:Fallback xmlns="">
          <p:graphicFrame>
            <p:nvGraphicFramePr>
              <p:cNvPr id="14" name="22 Tabla">
                <a:extLst>
                  <a:ext uri="{FF2B5EF4-FFF2-40B4-BE49-F238E27FC236}">
                    <a16:creationId xmlns:a16="http://schemas.microsoft.com/office/drawing/2014/main" id="{8E8B96DB-3C1F-204A-91FC-47413C4F8CD0}"/>
                  </a:ext>
                </a:extLst>
              </p:cNvPr>
              <p:cNvGraphicFramePr>
                <a:graphicFrameLocks noGrp="1"/>
              </p:cNvGraphicFramePr>
              <p:nvPr>
                <p:extLst>
                  <p:ext uri="{D42A27DB-BD31-4B8C-83A1-F6EECF244321}">
                    <p14:modId xmlns:p14="http://schemas.microsoft.com/office/powerpoint/2010/main" val="2984754801"/>
                  </p:ext>
                </p:extLst>
              </p:nvPr>
            </p:nvGraphicFramePr>
            <p:xfrm>
              <a:off x="2079756" y="1375266"/>
              <a:ext cx="8496944" cy="4924400"/>
            </p:xfrm>
            <a:graphic>
              <a:graphicData uri="http://schemas.openxmlformats.org/drawingml/2006/table">
                <a:tbl>
                  <a:tblPr firstRow="1" bandRow="1">
                    <a:tableStyleId>{5C22544A-7EE6-4342-B048-85BDC9FD1C3A}</a:tableStyleId>
                  </a:tblPr>
                  <a:tblGrid>
                    <a:gridCol w="1043002">
                      <a:extLst>
                        <a:ext uri="{9D8B030D-6E8A-4147-A177-3AD203B41FA5}">
                          <a16:colId xmlns:a16="http://schemas.microsoft.com/office/drawing/2014/main" val="20000"/>
                        </a:ext>
                      </a:extLst>
                    </a:gridCol>
                    <a:gridCol w="1455945">
                      <a:extLst>
                        <a:ext uri="{9D8B030D-6E8A-4147-A177-3AD203B41FA5}">
                          <a16:colId xmlns:a16="http://schemas.microsoft.com/office/drawing/2014/main" val="20001"/>
                        </a:ext>
                      </a:extLst>
                    </a:gridCol>
                    <a:gridCol w="3951891">
                      <a:extLst>
                        <a:ext uri="{9D8B030D-6E8A-4147-A177-3AD203B41FA5}">
                          <a16:colId xmlns:a16="http://schemas.microsoft.com/office/drawing/2014/main" val="20002"/>
                        </a:ext>
                      </a:extLst>
                    </a:gridCol>
                    <a:gridCol w="2046106">
                      <a:extLst>
                        <a:ext uri="{9D8B030D-6E8A-4147-A177-3AD203B41FA5}">
                          <a16:colId xmlns:a16="http://schemas.microsoft.com/office/drawing/2014/main" val="20003"/>
                        </a:ext>
                      </a:extLst>
                    </a:gridCol>
                  </a:tblGrid>
                  <a:tr h="437517">
                    <a:tc>
                      <a:txBody>
                        <a:bodyPr/>
                        <a:lstStyle/>
                        <a:p>
                          <a:pPr algn="ctr">
                            <a:buClr>
                              <a:schemeClr val="accent6">
                                <a:lumMod val="50000"/>
                              </a:schemeClr>
                            </a:buClr>
                            <a:buSzPct val="100000"/>
                            <a:buNone/>
                          </a:pPr>
                          <a:r>
                            <a:rPr lang="es-CL" sz="1200" b="1" dirty="0">
                              <a:solidFill>
                                <a:schemeClr val="bg1"/>
                              </a:solidFill>
                              <a:effectLst>
                                <a:outerShdw blurRad="38100" dist="38100" dir="2700000" algn="tl">
                                  <a:srgbClr val="000000">
                                    <a:alpha val="43137"/>
                                  </a:srgbClr>
                                </a:outerShdw>
                              </a:effectLst>
                            </a:rPr>
                            <a:t>N° KPI</a:t>
                          </a:r>
                        </a:p>
                      </a:txBody>
                      <a:tcPr marL="93270" marR="93270" marT="46635" marB="46635" anchor="ctr"/>
                    </a:tc>
                    <a:tc>
                      <a:txBody>
                        <a:bodyPr/>
                        <a:lstStyle/>
                        <a:p>
                          <a:pPr algn="just">
                            <a:buClr>
                              <a:schemeClr val="accent6">
                                <a:lumMod val="50000"/>
                              </a:schemeClr>
                            </a:buClr>
                            <a:buSzPct val="100000"/>
                            <a:buNone/>
                          </a:pPr>
                          <a:r>
                            <a:rPr lang="es-CL" sz="1200" b="1" dirty="0">
                              <a:solidFill>
                                <a:schemeClr val="bg1"/>
                              </a:solidFill>
                              <a:effectLst>
                                <a:outerShdw blurRad="38100" dist="38100" dir="2700000" algn="tl">
                                  <a:srgbClr val="000000">
                                    <a:alpha val="43137"/>
                                  </a:srgbClr>
                                </a:outerShdw>
                              </a:effectLst>
                            </a:rPr>
                            <a:t>INDICADORES</a:t>
                          </a:r>
                        </a:p>
                      </a:txBody>
                      <a:tcPr marL="93270" marR="93270" marT="46635" marB="46635" anchor="ctr"/>
                    </a:tc>
                    <a:tc>
                      <a:txBody>
                        <a:bodyPr/>
                        <a:lstStyle/>
                        <a:p>
                          <a:pPr algn="ctr"/>
                          <a:r>
                            <a:rPr lang="es-CL" sz="1200" b="1" dirty="0">
                              <a:solidFill>
                                <a:schemeClr val="bg1"/>
                              </a:solidFill>
                              <a:effectLst>
                                <a:outerShdw blurRad="38100" dist="38100" dir="2700000" algn="tl">
                                  <a:srgbClr val="000000">
                                    <a:alpha val="43137"/>
                                  </a:srgbClr>
                                </a:outerShdw>
                              </a:effectLst>
                            </a:rPr>
                            <a:t>DEFINICIÓN</a:t>
                          </a:r>
                        </a:p>
                      </a:txBody>
                      <a:tcPr marL="93270" marR="93270" marT="46635" marB="46635" anchor="ctr"/>
                    </a:tc>
                    <a:tc>
                      <a:txBody>
                        <a:bodyPr/>
                        <a:lstStyle/>
                        <a:p>
                          <a:pPr algn="ctr"/>
                          <a:r>
                            <a:rPr lang="es-CL" sz="1200" b="1" dirty="0">
                              <a:solidFill>
                                <a:schemeClr val="bg1"/>
                              </a:solidFill>
                            </a:rPr>
                            <a:t>NOMENCLATURA/RELACIÓN</a:t>
                          </a:r>
                        </a:p>
                      </a:txBody>
                      <a:tcPr marL="93270" marR="93270" marT="46635" marB="46635" anchor="ctr"/>
                    </a:tc>
                    <a:extLst>
                      <a:ext uri="{0D108BD9-81ED-4DB2-BD59-A6C34878D82A}">
                        <a16:rowId xmlns:a16="http://schemas.microsoft.com/office/drawing/2014/main" val="10000"/>
                      </a:ext>
                    </a:extLst>
                  </a:tr>
                  <a:tr h="1007670">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1</a:t>
                          </a:r>
                        </a:p>
                      </a:txBody>
                      <a:tcPr marL="93270" marR="93270" marT="46635" marB="46635" anchor="ctr"/>
                    </a:tc>
                    <a:tc>
                      <a:txBody>
                        <a:bodyPr/>
                        <a:lstStyle/>
                        <a:p>
                          <a:pPr algn="l">
                            <a:buClr>
                              <a:schemeClr val="accent6">
                                <a:lumMod val="50000"/>
                              </a:schemeClr>
                            </a:buClr>
                            <a:buSzPct val="100000"/>
                            <a:buNone/>
                          </a:pPr>
                          <a:r>
                            <a:rPr lang="es-CL" sz="1200" b="1" dirty="0">
                              <a:solidFill>
                                <a:schemeClr val="tx2"/>
                              </a:solidFill>
                            </a:rPr>
                            <a:t>DISPONIBILIDAD</a:t>
                          </a:r>
                          <a:endParaRPr lang="es-CL" sz="1200" b="1" baseline="0" dirty="0">
                            <a:solidFill>
                              <a:schemeClr val="tx2"/>
                            </a:solidFill>
                          </a:endParaRPr>
                        </a:p>
                      </a:txBody>
                      <a:tcPr marL="93270" marR="93270" marT="46635" marB="46635"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ES_tradnl" sz="1200" b="0" kern="1200" baseline="0" dirty="0">
                              <a:solidFill>
                                <a:schemeClr val="tx2"/>
                              </a:solidFill>
                              <a:latin typeface="+mn-lt"/>
                              <a:ea typeface="+mn-ea"/>
                              <a:cs typeface="+mn-cs"/>
                            </a:rPr>
                            <a:t>Porcentaje de tiempo total en que se puede esperar que un equipo esté disponible para cumplir la función para la cual fue destinado. La disponibilidad de un Ítem no implica necesariamente que esté funcionando, sino que se encuentra en condiciones de funcionar. </a:t>
                          </a:r>
                          <a:endParaRPr lang="es-CL" sz="1200" b="0" kern="1200" baseline="0" dirty="0">
                            <a:solidFill>
                              <a:schemeClr val="tx2"/>
                            </a:solidFill>
                            <a:latin typeface="+mn-lt"/>
                            <a:ea typeface="+mn-ea"/>
                            <a:cs typeface="+mn-cs"/>
                          </a:endParaRPr>
                        </a:p>
                      </a:txBody>
                      <a:tcPr marL="93270" marR="93270" marT="46635" marB="46635" anchor="ctr"/>
                    </a:tc>
                    <a:tc>
                      <a:txBody>
                        <a:bodyPr/>
                        <a:lstStyle/>
                        <a:p>
                          <a:endParaRPr lang="es-CL"/>
                        </a:p>
                      </a:txBody>
                      <a:tcPr marL="93270" marR="93270" marT="46635" marB="46635" anchor="ctr">
                        <a:blipFill>
                          <a:blip r:embed="rId4"/>
                          <a:stretch>
                            <a:fillRect l="-316149" t="-45570" r="-1242" b="-350633"/>
                          </a:stretch>
                        </a:blipFill>
                      </a:tcPr>
                    </a:tc>
                    <a:extLst>
                      <a:ext uri="{0D108BD9-81ED-4DB2-BD59-A6C34878D82A}">
                        <a16:rowId xmlns:a16="http://schemas.microsoft.com/office/drawing/2014/main" val="10001"/>
                      </a:ext>
                    </a:extLst>
                  </a:tr>
                  <a:tr h="824790">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2</a:t>
                          </a:r>
                        </a:p>
                      </a:txBody>
                      <a:tcPr marL="93270" marR="93270" marT="46635" marB="46635" anchor="ctr"/>
                    </a:tc>
                    <a:tc>
                      <a:txBody>
                        <a:bodyPr/>
                        <a:lstStyle/>
                        <a:p>
                          <a:pPr algn="just">
                            <a:buClr>
                              <a:schemeClr val="accent6">
                                <a:lumMod val="50000"/>
                              </a:schemeClr>
                            </a:buClr>
                            <a:buSzPct val="100000"/>
                            <a:buNone/>
                          </a:pPr>
                          <a:r>
                            <a:rPr lang="es-CL" sz="1200" b="1" dirty="0">
                              <a:solidFill>
                                <a:schemeClr val="tx2"/>
                              </a:solidFill>
                            </a:rPr>
                            <a:t>UTILIZACIÓN</a:t>
                          </a:r>
                          <a:r>
                            <a:rPr lang="es-CL" sz="1200" b="1" baseline="0" dirty="0">
                              <a:solidFill>
                                <a:schemeClr val="tx2"/>
                              </a:solidFill>
                            </a:rPr>
                            <a:t> BASE RELATIVA</a:t>
                          </a:r>
                          <a:endParaRPr lang="es-CL" sz="1200" b="1" dirty="0">
                            <a:solidFill>
                              <a:schemeClr val="tx2"/>
                            </a:solidFill>
                          </a:endParaRPr>
                        </a:p>
                      </a:txBody>
                      <a:tcPr marL="93270" marR="93270" marT="46635" marB="46635"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CL" sz="1200" b="0" kern="1200" baseline="0" dirty="0">
                              <a:solidFill>
                                <a:schemeClr val="tx2"/>
                              </a:solidFill>
                              <a:latin typeface="+mn-lt"/>
                              <a:ea typeface="+mn-ea"/>
                              <a:cs typeface="+mn-cs"/>
                            </a:rPr>
                            <a:t>Porcentaje en que la planta está siendo utilizada con fines productivos, respecto de tiempo que se encuentra disponible</a:t>
                          </a:r>
                          <a:r>
                            <a:rPr lang="es-ES_tradnl" sz="1200" b="0" kern="1200" baseline="0" dirty="0">
                              <a:solidFill>
                                <a:schemeClr val="tx2"/>
                              </a:solidFill>
                              <a:latin typeface="+mn-lt"/>
                              <a:ea typeface="+mn-ea"/>
                              <a:cs typeface="+mn-cs"/>
                            </a:rPr>
                            <a:t>. Se calcula como la razón entre el tiempo utilizado sobre el tiempo disponible. </a:t>
                          </a:r>
                          <a:endParaRPr lang="es-CL" sz="1200" b="0" kern="1200" baseline="0" dirty="0">
                            <a:solidFill>
                              <a:schemeClr val="tx2"/>
                            </a:solidFill>
                            <a:latin typeface="+mn-lt"/>
                            <a:ea typeface="+mn-ea"/>
                            <a:cs typeface="+mn-cs"/>
                          </a:endParaRPr>
                        </a:p>
                      </a:txBody>
                      <a:tcPr marL="93270" marR="93270" marT="46635" marB="46635" anchor="ctr"/>
                    </a:tc>
                    <a:tc>
                      <a:txBody>
                        <a:bodyPr/>
                        <a:lstStyle/>
                        <a:p>
                          <a:endParaRPr lang="es-CL"/>
                        </a:p>
                      </a:txBody>
                      <a:tcPr marL="93270" marR="93270" marT="46635" marB="46635" anchor="ctr">
                        <a:blipFill>
                          <a:blip r:embed="rId4"/>
                          <a:stretch>
                            <a:fillRect l="-316149" t="-176923" r="-1242" b="-326154"/>
                          </a:stretch>
                        </a:blipFill>
                      </a:tcPr>
                    </a:tc>
                    <a:extLst>
                      <a:ext uri="{0D108BD9-81ED-4DB2-BD59-A6C34878D82A}">
                        <a16:rowId xmlns:a16="http://schemas.microsoft.com/office/drawing/2014/main" val="10002"/>
                      </a:ext>
                    </a:extLst>
                  </a:tr>
                  <a:tr h="821963">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3</a:t>
                          </a:r>
                        </a:p>
                      </a:txBody>
                      <a:tcPr marL="93270" marR="93270" marT="46635" marB="46635" anchor="ctr"/>
                    </a:tc>
                    <a:tc>
                      <a:txBody>
                        <a:bodyPr/>
                        <a:lstStyle/>
                        <a:p>
                          <a:pPr algn="just">
                            <a:buClr>
                              <a:schemeClr val="accent6">
                                <a:lumMod val="50000"/>
                              </a:schemeClr>
                            </a:buClr>
                            <a:buSzPct val="100000"/>
                            <a:buNone/>
                          </a:pPr>
                          <a:r>
                            <a:rPr lang="es-CL" sz="1200" b="1" dirty="0">
                              <a:solidFill>
                                <a:schemeClr val="tx2"/>
                              </a:solidFill>
                            </a:rPr>
                            <a:t>UTILIZACIÓN BASE GLOBAL</a:t>
                          </a:r>
                        </a:p>
                      </a:txBody>
                      <a:tcPr marL="93270" marR="93270" marT="46635" marB="46635" anchor="ct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s-CL" sz="1200" b="0" kern="1200" baseline="0" dirty="0">
                              <a:solidFill>
                                <a:schemeClr val="tx2"/>
                              </a:solidFill>
                              <a:latin typeface="+mn-lt"/>
                              <a:ea typeface="+mn-ea"/>
                              <a:cs typeface="+mn-cs"/>
                            </a:rPr>
                            <a:t>Porcentaje en que la planta está siendo utilizada con fines productivos, respecto de tiempo total</a:t>
                          </a:r>
                          <a:r>
                            <a:rPr lang="es-ES_tradnl" sz="1200" b="0" kern="1200" baseline="0" dirty="0">
                              <a:solidFill>
                                <a:schemeClr val="tx2"/>
                              </a:solidFill>
                              <a:latin typeface="+mn-lt"/>
                              <a:ea typeface="+mn-ea"/>
                              <a:cs typeface="+mn-cs"/>
                            </a:rPr>
                            <a:t>. Se calcula como la razón entre el tiempo utilizado sobre el tiempo total.</a:t>
                          </a:r>
                          <a:r>
                            <a:rPr lang="es-CL" sz="1200" b="0" kern="1200" baseline="0" dirty="0">
                              <a:solidFill>
                                <a:schemeClr val="tx2"/>
                              </a:solidFill>
                              <a:latin typeface="+mn-lt"/>
                              <a:ea typeface="+mn-ea"/>
                              <a:cs typeface="+mn-cs"/>
                            </a:rPr>
                            <a:t> </a:t>
                          </a:r>
                        </a:p>
                      </a:txBody>
                      <a:tcPr marL="93270" marR="93270" marT="46635" marB="46635" anchor="ctr"/>
                    </a:tc>
                    <a:tc>
                      <a:txBody>
                        <a:bodyPr/>
                        <a:lstStyle/>
                        <a:p>
                          <a:endParaRPr lang="es-CL"/>
                        </a:p>
                      </a:txBody>
                      <a:tcPr marL="93270" marR="93270" marT="46635" marB="46635" anchor="ctr">
                        <a:blipFill>
                          <a:blip r:embed="rId4"/>
                          <a:stretch>
                            <a:fillRect l="-316149" t="-276923" r="-1242" b="-226154"/>
                          </a:stretch>
                        </a:blipFill>
                      </a:tcPr>
                    </a:tc>
                    <a:extLst>
                      <a:ext uri="{0D108BD9-81ED-4DB2-BD59-A6C34878D82A}">
                        <a16:rowId xmlns:a16="http://schemas.microsoft.com/office/drawing/2014/main" val="10003"/>
                      </a:ext>
                    </a:extLst>
                  </a:tr>
                  <a:tr h="824790">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3</a:t>
                          </a:r>
                        </a:p>
                      </a:txBody>
                      <a:tcPr marL="93270" marR="93270" marT="46635" marB="46635" anchor="ctr"/>
                    </a:tc>
                    <a:tc>
                      <a:txBody>
                        <a:bodyPr/>
                        <a:lstStyle/>
                        <a:p>
                          <a:pPr algn="just">
                            <a:buClr>
                              <a:schemeClr val="accent6">
                                <a:lumMod val="50000"/>
                              </a:schemeClr>
                            </a:buClr>
                            <a:buSzPct val="100000"/>
                            <a:buNone/>
                          </a:pPr>
                          <a:r>
                            <a:rPr lang="es-CL" sz="1200" b="1" dirty="0">
                              <a:solidFill>
                                <a:schemeClr val="tx2"/>
                              </a:solidFill>
                            </a:rPr>
                            <a:t>MTBF</a:t>
                          </a:r>
                        </a:p>
                      </a:txBody>
                      <a:tcPr marL="93270" marR="93270" marT="46635" marB="46635" anchor="ct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s-ES_tradnl" sz="1200" b="0" kern="1200" baseline="0" dirty="0">
                              <a:solidFill>
                                <a:schemeClr val="tx2"/>
                              </a:solidFill>
                              <a:latin typeface="+mn-lt"/>
                              <a:ea typeface="+mn-ea"/>
                              <a:cs typeface="+mn-cs"/>
                            </a:rPr>
                            <a:t>Mean Time Between Failures o Tiempo medio entre fallas, corresponde al valor medio transcurrido entre fallas consecutivas, calculado como la razón entre el tiempo utilizado y el número total de fallas.</a:t>
                          </a:r>
                          <a:endParaRPr lang="es-CL" sz="1200" b="0" kern="1200" baseline="0" dirty="0">
                            <a:solidFill>
                              <a:schemeClr val="tx2"/>
                            </a:solidFill>
                            <a:latin typeface="+mn-lt"/>
                            <a:ea typeface="+mn-ea"/>
                            <a:cs typeface="+mn-cs"/>
                          </a:endParaRPr>
                        </a:p>
                      </a:txBody>
                      <a:tcPr marL="93270" marR="93270" marT="46635" marB="46635" anchor="ctr"/>
                    </a:tc>
                    <a:tc>
                      <a:txBody>
                        <a:bodyPr/>
                        <a:lstStyle/>
                        <a:p>
                          <a:endParaRPr lang="es-CL"/>
                        </a:p>
                      </a:txBody>
                      <a:tcPr marL="93270" marR="93270" marT="46635" marB="46635" anchor="ctr">
                        <a:blipFill>
                          <a:blip r:embed="rId4"/>
                          <a:stretch>
                            <a:fillRect l="-316149" t="-376923" r="-1242" b="-126154"/>
                          </a:stretch>
                        </a:blipFill>
                      </a:tcPr>
                    </a:tc>
                    <a:extLst>
                      <a:ext uri="{0D108BD9-81ED-4DB2-BD59-A6C34878D82A}">
                        <a16:rowId xmlns:a16="http://schemas.microsoft.com/office/drawing/2014/main" val="10004"/>
                      </a:ext>
                    </a:extLst>
                  </a:tr>
                  <a:tr h="1007670">
                    <a:tc>
                      <a:txBody>
                        <a:bodyPr/>
                        <a:lstStyle/>
                        <a:p>
                          <a:pPr algn="l">
                            <a:buClr>
                              <a:schemeClr val="accent6">
                                <a:lumMod val="50000"/>
                              </a:schemeClr>
                            </a:buClr>
                            <a:buSzPct val="100000"/>
                            <a:buNone/>
                          </a:pPr>
                          <a:r>
                            <a:rPr lang="es-CL" sz="1200" b="1" kern="1200" dirty="0">
                              <a:solidFill>
                                <a:schemeClr val="tx2"/>
                              </a:solidFill>
                              <a:latin typeface="+mn-lt"/>
                              <a:ea typeface="+mn-ea"/>
                              <a:cs typeface="+mn-cs"/>
                            </a:rPr>
                            <a:t>5</a:t>
                          </a:r>
                        </a:p>
                      </a:txBody>
                      <a:tcPr marL="93270" marR="93270" marT="46635" marB="46635" anchor="ctr"/>
                    </a:tc>
                    <a:tc>
                      <a:txBody>
                        <a:bodyPr/>
                        <a:lstStyle/>
                        <a:p>
                          <a:pPr algn="just">
                            <a:buClr>
                              <a:schemeClr val="accent6">
                                <a:lumMod val="50000"/>
                              </a:schemeClr>
                            </a:buClr>
                            <a:buSzPct val="100000"/>
                            <a:buNone/>
                          </a:pPr>
                          <a:r>
                            <a:rPr lang="es-CL" sz="1200" b="1" dirty="0">
                              <a:solidFill>
                                <a:schemeClr val="tx2"/>
                              </a:solidFill>
                            </a:rPr>
                            <a:t>MTTR</a:t>
                          </a:r>
                        </a:p>
                      </a:txBody>
                      <a:tcPr marL="93270" marR="93270" marT="46635" marB="46635" anchor="ct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s-ES_tradnl" sz="1200" b="0" kern="1200" baseline="0" dirty="0">
                              <a:solidFill>
                                <a:schemeClr val="tx2"/>
                              </a:solidFill>
                              <a:latin typeface="+mn-lt"/>
                              <a:ea typeface="+mn-ea"/>
                              <a:cs typeface="+mn-cs"/>
                            </a:rPr>
                            <a:t>Mean Time To Repair o Tiempo medio para reparar, representa el valor medio del tiempo necesario para reparar una falla a un equipo, calculado como la razón entre el tiempo total de los eventos por falla/correctivos y el número de eventos de ese tipo.</a:t>
                          </a:r>
                          <a:endParaRPr lang="es-CL" sz="1200" b="0" kern="1200" baseline="0" dirty="0">
                            <a:solidFill>
                              <a:schemeClr val="tx2"/>
                            </a:solidFill>
                            <a:latin typeface="+mn-lt"/>
                            <a:ea typeface="+mn-ea"/>
                            <a:cs typeface="+mn-cs"/>
                          </a:endParaRPr>
                        </a:p>
                      </a:txBody>
                      <a:tcPr marL="93270" marR="93270" marT="46635" marB="46635" anchor="ctr"/>
                    </a:tc>
                    <a:tc>
                      <a:txBody>
                        <a:bodyPr/>
                        <a:lstStyle/>
                        <a:p>
                          <a:endParaRPr lang="es-CL"/>
                        </a:p>
                      </a:txBody>
                      <a:tcPr marL="93270" marR="93270" marT="46635" marB="46635" anchor="ctr">
                        <a:blipFill>
                          <a:blip r:embed="rId4"/>
                          <a:stretch>
                            <a:fillRect l="-316149" t="-387500" r="-1242" b="-2500"/>
                          </a:stretch>
                        </a:blipFill>
                      </a:tcPr>
                    </a:tc>
                    <a:extLst>
                      <a:ext uri="{0D108BD9-81ED-4DB2-BD59-A6C34878D82A}">
                        <a16:rowId xmlns:a16="http://schemas.microsoft.com/office/drawing/2014/main" val="10005"/>
                      </a:ext>
                    </a:extLst>
                  </a:tr>
                </a:tbl>
              </a:graphicData>
            </a:graphic>
          </p:graphicFrame>
        </mc:Fallback>
      </mc:AlternateContent>
    </p:spTree>
    <p:extLst>
      <p:ext uri="{BB962C8B-B14F-4D97-AF65-F5344CB8AC3E}">
        <p14:creationId xmlns:p14="http://schemas.microsoft.com/office/powerpoint/2010/main" val="2208991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A313E0-FD82-3F4D-B24D-3212837D8CFA}"/>
              </a:ext>
            </a:extLst>
          </p:cNvPr>
          <p:cNvPicPr>
            <a:picLocks noChangeAspect="1"/>
          </p:cNvPicPr>
          <p:nvPr/>
        </p:nvPicPr>
        <p:blipFill>
          <a:blip r:embed="rId3"/>
          <a:stretch>
            <a:fillRect/>
          </a:stretch>
        </p:blipFill>
        <p:spPr>
          <a:xfrm>
            <a:off x="8885464" y="82119"/>
            <a:ext cx="3001736" cy="1144117"/>
          </a:xfrm>
          <a:prstGeom prst="rect">
            <a:avLst/>
          </a:prstGeom>
        </p:spPr>
      </p:pic>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5  Implementación  ( borrador )</a:t>
            </a:r>
          </a:p>
        </p:txBody>
      </p:sp>
      <p:pic>
        <p:nvPicPr>
          <p:cNvPr id="4" name="Imagen 3">
            <a:extLst>
              <a:ext uri="{FF2B5EF4-FFF2-40B4-BE49-F238E27FC236}">
                <a16:creationId xmlns:a16="http://schemas.microsoft.com/office/drawing/2014/main" id="{5A787B4F-533F-8642-984E-9E3F30242FD0}"/>
              </a:ext>
            </a:extLst>
          </p:cNvPr>
          <p:cNvPicPr>
            <a:picLocks noChangeAspect="1"/>
          </p:cNvPicPr>
          <p:nvPr/>
        </p:nvPicPr>
        <p:blipFill>
          <a:blip r:embed="rId4"/>
          <a:stretch>
            <a:fillRect/>
          </a:stretch>
        </p:blipFill>
        <p:spPr>
          <a:xfrm>
            <a:off x="457199" y="961903"/>
            <a:ext cx="10292531" cy="5375361"/>
          </a:xfrm>
          <a:prstGeom prst="rect">
            <a:avLst/>
          </a:prstGeom>
        </p:spPr>
      </p:pic>
    </p:spTree>
    <p:extLst>
      <p:ext uri="{BB962C8B-B14F-4D97-AF65-F5344CB8AC3E}">
        <p14:creationId xmlns:p14="http://schemas.microsoft.com/office/powerpoint/2010/main" val="3357257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F89E6DC2-E031-A44F-B318-5CF84A7FDC01}"/>
              </a:ext>
            </a:extLst>
          </p:cNvPr>
          <p:cNvSpPr/>
          <p:nvPr/>
        </p:nvSpPr>
        <p:spPr>
          <a:xfrm>
            <a:off x="83851" y="1340309"/>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4.5  OEE APP </a:t>
            </a:r>
          </a:p>
        </p:txBody>
      </p:sp>
      <p:pic>
        <p:nvPicPr>
          <p:cNvPr id="4" name="Imagen 3" descr="Imagen que contiene captura de pantalla&#10;&#10;&#10;&#10;Descripción generada automáticamente">
            <a:extLst>
              <a:ext uri="{FF2B5EF4-FFF2-40B4-BE49-F238E27FC236}">
                <a16:creationId xmlns:a16="http://schemas.microsoft.com/office/drawing/2014/main" id="{290E9169-B6BA-D743-9911-EB8B62452CD6}"/>
              </a:ext>
            </a:extLst>
          </p:cNvPr>
          <p:cNvPicPr>
            <a:picLocks noChangeAspect="1"/>
          </p:cNvPicPr>
          <p:nvPr/>
        </p:nvPicPr>
        <p:blipFill>
          <a:blip r:embed="rId3"/>
          <a:stretch>
            <a:fillRect/>
          </a:stretch>
        </p:blipFill>
        <p:spPr>
          <a:xfrm>
            <a:off x="2492187" y="0"/>
            <a:ext cx="9645837" cy="6362518"/>
          </a:xfrm>
          <a:prstGeom prst="rect">
            <a:avLst/>
          </a:prstGeom>
        </p:spPr>
      </p:pic>
      <p:sp>
        <p:nvSpPr>
          <p:cNvPr id="5" name="Rectángulo 4">
            <a:extLst>
              <a:ext uri="{FF2B5EF4-FFF2-40B4-BE49-F238E27FC236}">
                <a16:creationId xmlns:a16="http://schemas.microsoft.com/office/drawing/2014/main" id="{68B66128-94F1-2543-909A-4CC8FD8A6A55}"/>
              </a:ext>
            </a:extLst>
          </p:cNvPr>
          <p:cNvSpPr/>
          <p:nvPr/>
        </p:nvSpPr>
        <p:spPr>
          <a:xfrm>
            <a:off x="53976" y="2125300"/>
            <a:ext cx="1523174" cy="646331"/>
          </a:xfrm>
          <a:prstGeom prst="rect">
            <a:avLst/>
          </a:prstGeom>
        </p:spPr>
        <p:txBody>
          <a:bodyPr wrap="none">
            <a:spAutoFit/>
          </a:bodyPr>
          <a:lstStyle/>
          <a:p>
            <a:r>
              <a:rPr lang="es-CL" dirty="0"/>
              <a:t>Disponibilidad</a:t>
            </a:r>
          </a:p>
          <a:p>
            <a:r>
              <a:rPr lang="es-CL" dirty="0"/>
              <a:t>&amp;Produccion</a:t>
            </a:r>
          </a:p>
        </p:txBody>
      </p:sp>
    </p:spTree>
    <p:extLst>
      <p:ext uri="{BB962C8B-B14F-4D97-AF65-F5344CB8AC3E}">
        <p14:creationId xmlns:p14="http://schemas.microsoft.com/office/powerpoint/2010/main" val="327997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F89E6DC2-E031-A44F-B318-5CF84A7FDC01}"/>
              </a:ext>
            </a:extLst>
          </p:cNvPr>
          <p:cNvSpPr/>
          <p:nvPr/>
        </p:nvSpPr>
        <p:spPr>
          <a:xfrm>
            <a:off x="83851" y="1340309"/>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4.5  OEE APP </a:t>
            </a:r>
          </a:p>
        </p:txBody>
      </p:sp>
      <p:pic>
        <p:nvPicPr>
          <p:cNvPr id="3" name="Imagen 2" descr="Imagen que contiene captura de pantalla&#10;&#10;&#10;&#10;Descripción generada automáticamente">
            <a:extLst>
              <a:ext uri="{FF2B5EF4-FFF2-40B4-BE49-F238E27FC236}">
                <a16:creationId xmlns:a16="http://schemas.microsoft.com/office/drawing/2014/main" id="{B144CCE9-3308-3740-A8EA-C095A1F8D832}"/>
              </a:ext>
            </a:extLst>
          </p:cNvPr>
          <p:cNvPicPr>
            <a:picLocks noChangeAspect="1"/>
          </p:cNvPicPr>
          <p:nvPr/>
        </p:nvPicPr>
        <p:blipFill>
          <a:blip r:embed="rId3"/>
          <a:stretch>
            <a:fillRect/>
          </a:stretch>
        </p:blipFill>
        <p:spPr>
          <a:xfrm>
            <a:off x="2492187" y="0"/>
            <a:ext cx="9645837" cy="6362518"/>
          </a:xfrm>
          <a:prstGeom prst="rect">
            <a:avLst/>
          </a:prstGeom>
        </p:spPr>
      </p:pic>
      <p:sp>
        <p:nvSpPr>
          <p:cNvPr id="5" name="Rectángulo 4">
            <a:extLst>
              <a:ext uri="{FF2B5EF4-FFF2-40B4-BE49-F238E27FC236}">
                <a16:creationId xmlns:a16="http://schemas.microsoft.com/office/drawing/2014/main" id="{53F42F17-7660-CE4D-A1D7-CDF36D473695}"/>
              </a:ext>
            </a:extLst>
          </p:cNvPr>
          <p:cNvSpPr/>
          <p:nvPr/>
        </p:nvSpPr>
        <p:spPr>
          <a:xfrm>
            <a:off x="83851" y="2274108"/>
            <a:ext cx="2026196" cy="369332"/>
          </a:xfrm>
          <a:prstGeom prst="rect">
            <a:avLst/>
          </a:prstGeom>
        </p:spPr>
        <p:txBody>
          <a:bodyPr wrap="none">
            <a:spAutoFit/>
          </a:bodyPr>
          <a:lstStyle/>
          <a:p>
            <a:r>
              <a:rPr lang="es-CL" dirty="0"/>
              <a:t>Fallas&amp;Detenciones</a:t>
            </a:r>
          </a:p>
        </p:txBody>
      </p:sp>
    </p:spTree>
    <p:extLst>
      <p:ext uri="{BB962C8B-B14F-4D97-AF65-F5344CB8AC3E}">
        <p14:creationId xmlns:p14="http://schemas.microsoft.com/office/powerpoint/2010/main" val="484257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F89E6DC2-E031-A44F-B318-5CF84A7FDC01}"/>
              </a:ext>
            </a:extLst>
          </p:cNvPr>
          <p:cNvSpPr/>
          <p:nvPr/>
        </p:nvSpPr>
        <p:spPr>
          <a:xfrm>
            <a:off x="83851" y="1340309"/>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4.5  OEE APP </a:t>
            </a:r>
          </a:p>
        </p:txBody>
      </p:sp>
      <p:pic>
        <p:nvPicPr>
          <p:cNvPr id="4" name="Imagen 3" descr="Imagen que contiene captura de pantalla&#10;&#10;&#10;&#10;Descripción generada automáticamente">
            <a:extLst>
              <a:ext uri="{FF2B5EF4-FFF2-40B4-BE49-F238E27FC236}">
                <a16:creationId xmlns:a16="http://schemas.microsoft.com/office/drawing/2014/main" id="{42B7D9DE-F6F6-3F48-B8A5-DA2C59C5BD2D}"/>
              </a:ext>
            </a:extLst>
          </p:cNvPr>
          <p:cNvPicPr>
            <a:picLocks noChangeAspect="1"/>
          </p:cNvPicPr>
          <p:nvPr/>
        </p:nvPicPr>
        <p:blipFill>
          <a:blip r:embed="rId3"/>
          <a:stretch>
            <a:fillRect/>
          </a:stretch>
        </p:blipFill>
        <p:spPr>
          <a:xfrm>
            <a:off x="2635623" y="0"/>
            <a:ext cx="9502401" cy="6362518"/>
          </a:xfrm>
          <a:prstGeom prst="rect">
            <a:avLst/>
          </a:prstGeom>
        </p:spPr>
      </p:pic>
      <p:sp>
        <p:nvSpPr>
          <p:cNvPr id="6" name="Rectángulo 5">
            <a:extLst>
              <a:ext uri="{FF2B5EF4-FFF2-40B4-BE49-F238E27FC236}">
                <a16:creationId xmlns:a16="http://schemas.microsoft.com/office/drawing/2014/main" id="{97D98176-0058-8049-82D2-017209CD5922}"/>
              </a:ext>
            </a:extLst>
          </p:cNvPr>
          <p:cNvSpPr/>
          <p:nvPr/>
        </p:nvSpPr>
        <p:spPr>
          <a:xfrm>
            <a:off x="166837" y="2274108"/>
            <a:ext cx="1911357" cy="369332"/>
          </a:xfrm>
          <a:prstGeom prst="rect">
            <a:avLst/>
          </a:prstGeom>
        </p:spPr>
        <p:txBody>
          <a:bodyPr wrap="none">
            <a:spAutoFit/>
          </a:bodyPr>
          <a:lstStyle/>
          <a:p>
            <a:r>
              <a:rPr lang="es-CL" dirty="0"/>
              <a:t>Ejemplo Jack Knife</a:t>
            </a:r>
          </a:p>
        </p:txBody>
      </p:sp>
    </p:spTree>
    <p:extLst>
      <p:ext uri="{BB962C8B-B14F-4D97-AF65-F5344CB8AC3E}">
        <p14:creationId xmlns:p14="http://schemas.microsoft.com/office/powerpoint/2010/main" val="1929571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F89E6DC2-E031-A44F-B318-5CF84A7FDC01}"/>
              </a:ext>
            </a:extLst>
          </p:cNvPr>
          <p:cNvSpPr/>
          <p:nvPr/>
        </p:nvSpPr>
        <p:spPr>
          <a:xfrm>
            <a:off x="83851" y="1340309"/>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4.5  OEE APP </a:t>
            </a:r>
          </a:p>
        </p:txBody>
      </p:sp>
      <p:pic>
        <p:nvPicPr>
          <p:cNvPr id="3" name="Imagen 2" descr="Imagen que contiene captura de pantalla&#10;&#10;&#10;&#10;Descripción generada automáticamente">
            <a:extLst>
              <a:ext uri="{FF2B5EF4-FFF2-40B4-BE49-F238E27FC236}">
                <a16:creationId xmlns:a16="http://schemas.microsoft.com/office/drawing/2014/main" id="{3C8EE5C7-EEFE-784D-9B72-D73EF3E0C136}"/>
              </a:ext>
            </a:extLst>
          </p:cNvPr>
          <p:cNvPicPr>
            <a:picLocks noChangeAspect="1"/>
          </p:cNvPicPr>
          <p:nvPr/>
        </p:nvPicPr>
        <p:blipFill>
          <a:blip r:embed="rId3"/>
          <a:stretch>
            <a:fillRect/>
          </a:stretch>
        </p:blipFill>
        <p:spPr>
          <a:xfrm>
            <a:off x="2420471" y="0"/>
            <a:ext cx="9717554" cy="6362518"/>
          </a:xfrm>
          <a:prstGeom prst="rect">
            <a:avLst/>
          </a:prstGeom>
        </p:spPr>
      </p:pic>
      <p:sp>
        <p:nvSpPr>
          <p:cNvPr id="5" name="CuadroTexto 4">
            <a:extLst>
              <a:ext uri="{FF2B5EF4-FFF2-40B4-BE49-F238E27FC236}">
                <a16:creationId xmlns:a16="http://schemas.microsoft.com/office/drawing/2014/main" id="{9DA68F8E-5C55-E142-BCC3-40A78A0DB522}"/>
              </a:ext>
            </a:extLst>
          </p:cNvPr>
          <p:cNvSpPr txBox="1"/>
          <p:nvPr/>
        </p:nvSpPr>
        <p:spPr>
          <a:xfrm>
            <a:off x="83851" y="2278590"/>
            <a:ext cx="1612749" cy="369332"/>
          </a:xfrm>
          <a:prstGeom prst="rect">
            <a:avLst/>
          </a:prstGeom>
          <a:noFill/>
        </p:spPr>
        <p:txBody>
          <a:bodyPr wrap="none" rtlCol="0">
            <a:spAutoFit/>
          </a:bodyPr>
          <a:lstStyle/>
          <a:p>
            <a:r>
              <a:rPr lang="es-CL" dirty="0"/>
              <a:t>Ejemplo Pareto</a:t>
            </a:r>
          </a:p>
        </p:txBody>
      </p:sp>
    </p:spTree>
    <p:extLst>
      <p:ext uri="{BB962C8B-B14F-4D97-AF65-F5344CB8AC3E}">
        <p14:creationId xmlns:p14="http://schemas.microsoft.com/office/powerpoint/2010/main" val="63230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D907F9C-68ED-443D-883F-3A94A47A2155}"/>
              </a:ext>
            </a:extLst>
          </p:cNvPr>
          <p:cNvGrpSpPr/>
          <p:nvPr/>
        </p:nvGrpSpPr>
        <p:grpSpPr>
          <a:xfrm>
            <a:off x="417446" y="-1324989"/>
            <a:ext cx="11300791" cy="5966564"/>
            <a:chOff x="2031999" y="719666"/>
            <a:chExt cx="8522511" cy="5593585"/>
          </a:xfrm>
        </p:grpSpPr>
        <p:graphicFrame>
          <p:nvGraphicFramePr>
            <p:cNvPr id="5" name="Diagrama 4">
              <a:extLst>
                <a:ext uri="{FF2B5EF4-FFF2-40B4-BE49-F238E27FC236}">
                  <a16:creationId xmlns:a16="http://schemas.microsoft.com/office/drawing/2014/main" id="{0D4304B1-1542-4E52-8767-6EB69B8BB968}"/>
                </a:ext>
              </a:extLst>
            </p:cNvPr>
            <p:cNvGraphicFramePr/>
            <p:nvPr/>
          </p:nvGraphicFramePr>
          <p:xfrm>
            <a:off x="2031999" y="719666"/>
            <a:ext cx="8522511" cy="5593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lipse 5">
              <a:extLst>
                <a:ext uri="{FF2B5EF4-FFF2-40B4-BE49-F238E27FC236}">
                  <a16:creationId xmlns:a16="http://schemas.microsoft.com/office/drawing/2014/main" id="{65452E25-B5FA-4E89-A69C-962847EE829A}"/>
                </a:ext>
              </a:extLst>
            </p:cNvPr>
            <p:cNvSpPr/>
            <p:nvPr/>
          </p:nvSpPr>
          <p:spPr>
            <a:xfrm>
              <a:off x="3373514" y="1979720"/>
              <a:ext cx="5809397" cy="2831977"/>
            </a:xfrm>
            <a:prstGeom prst="ellipse">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CuadroTexto 6">
              <a:extLst>
                <a:ext uri="{FF2B5EF4-FFF2-40B4-BE49-F238E27FC236}">
                  <a16:creationId xmlns:a16="http://schemas.microsoft.com/office/drawing/2014/main" id="{264538E5-2EDC-4DDB-8EA9-BE557BCFC36F}"/>
                </a:ext>
              </a:extLst>
            </p:cNvPr>
            <p:cNvSpPr txBox="1"/>
            <p:nvPr/>
          </p:nvSpPr>
          <p:spPr>
            <a:xfrm>
              <a:off x="5350214" y="2208178"/>
              <a:ext cx="2461097" cy="369332"/>
            </a:xfrm>
            <a:prstGeom prst="rect">
              <a:avLst/>
            </a:prstGeom>
            <a:noFill/>
          </p:spPr>
          <p:txBody>
            <a:bodyPr wrap="square" rtlCol="0">
              <a:spAutoFit/>
            </a:bodyPr>
            <a:lstStyle/>
            <a:p>
              <a:r>
                <a:rPr lang="es-CL" dirty="0"/>
                <a:t>Operaciones Mina</a:t>
              </a:r>
            </a:p>
          </p:txBody>
        </p:sp>
      </p:grpSp>
      <p:cxnSp>
        <p:nvCxnSpPr>
          <p:cNvPr id="8" name="Conector recto 7">
            <a:extLst>
              <a:ext uri="{FF2B5EF4-FFF2-40B4-BE49-F238E27FC236}">
                <a16:creationId xmlns:a16="http://schemas.microsoft.com/office/drawing/2014/main" id="{C5D59FEE-3140-42E3-A3E9-0A16E8743406}"/>
              </a:ext>
            </a:extLst>
          </p:cNvPr>
          <p:cNvCxnSpPr/>
          <p:nvPr/>
        </p:nvCxnSpPr>
        <p:spPr>
          <a:xfrm>
            <a:off x="2196286" y="286247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EAE2E21-77C5-4CDD-AAA9-2D4A64695213}"/>
              </a:ext>
            </a:extLst>
          </p:cNvPr>
          <p:cNvCxnSpPr/>
          <p:nvPr/>
        </p:nvCxnSpPr>
        <p:spPr>
          <a:xfrm>
            <a:off x="4277140" y="286247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4FD8B784-98CA-47CA-9B43-28203585F799}"/>
              </a:ext>
            </a:extLst>
          </p:cNvPr>
          <p:cNvCxnSpPr/>
          <p:nvPr/>
        </p:nvCxnSpPr>
        <p:spPr>
          <a:xfrm>
            <a:off x="5970105" y="286247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07B6421B-D519-4EF2-BE5C-15A5A00BC301}"/>
              </a:ext>
            </a:extLst>
          </p:cNvPr>
          <p:cNvCxnSpPr/>
          <p:nvPr/>
        </p:nvCxnSpPr>
        <p:spPr>
          <a:xfrm>
            <a:off x="9611140" y="287096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DBE64436-CB25-4093-B792-91956FBEAEBB}"/>
              </a:ext>
            </a:extLst>
          </p:cNvPr>
          <p:cNvCxnSpPr/>
          <p:nvPr/>
        </p:nvCxnSpPr>
        <p:spPr>
          <a:xfrm>
            <a:off x="7765774" y="2862470"/>
            <a:ext cx="0" cy="3240156"/>
          </a:xfrm>
          <a:prstGeom prst="line">
            <a:avLst/>
          </a:prstGeom>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B1F46DE4-9405-4699-B91D-F7110FC98DA8}"/>
              </a:ext>
            </a:extLst>
          </p:cNvPr>
          <p:cNvPicPr>
            <a:picLocks noChangeAspect="1"/>
          </p:cNvPicPr>
          <p:nvPr/>
        </p:nvPicPr>
        <p:blipFill>
          <a:blip r:embed="rId8"/>
          <a:stretch>
            <a:fillRect/>
          </a:stretch>
        </p:blipFill>
        <p:spPr>
          <a:xfrm>
            <a:off x="324417" y="2669769"/>
            <a:ext cx="780014" cy="780014"/>
          </a:xfrm>
          <a:prstGeom prst="rect">
            <a:avLst/>
          </a:prstGeom>
        </p:spPr>
      </p:pic>
      <p:pic>
        <p:nvPicPr>
          <p:cNvPr id="16" name="Imagen 15">
            <a:extLst>
              <a:ext uri="{FF2B5EF4-FFF2-40B4-BE49-F238E27FC236}">
                <a16:creationId xmlns:a16="http://schemas.microsoft.com/office/drawing/2014/main" id="{176185F5-3803-4975-99A3-4CE8556C2C4D}"/>
              </a:ext>
            </a:extLst>
          </p:cNvPr>
          <p:cNvPicPr>
            <a:picLocks noChangeAspect="1"/>
          </p:cNvPicPr>
          <p:nvPr/>
        </p:nvPicPr>
        <p:blipFill rotWithShape="1">
          <a:blip r:embed="rId9">
            <a:extLst>
              <a:ext uri="{28A0092B-C50C-407E-A947-70E740481C1C}">
                <a14:useLocalDpi xmlns:a14="http://schemas.microsoft.com/office/drawing/2010/main" val="0"/>
              </a:ext>
            </a:extLst>
          </a:blip>
          <a:srcRect l="9162" t="15533" r="7351" b="28684"/>
          <a:stretch/>
        </p:blipFill>
        <p:spPr>
          <a:xfrm>
            <a:off x="212806" y="4835635"/>
            <a:ext cx="1094060" cy="731002"/>
          </a:xfrm>
          <a:prstGeom prst="rect">
            <a:avLst/>
          </a:prstGeom>
        </p:spPr>
      </p:pic>
      <p:pic>
        <p:nvPicPr>
          <p:cNvPr id="17" name="Imagen 16">
            <a:extLst>
              <a:ext uri="{FF2B5EF4-FFF2-40B4-BE49-F238E27FC236}">
                <a16:creationId xmlns:a16="http://schemas.microsoft.com/office/drawing/2014/main" id="{4F9A4946-10BE-43C5-9FB0-BDCAD26811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864" y="3373644"/>
            <a:ext cx="882639" cy="529583"/>
          </a:xfrm>
          <a:prstGeom prst="rect">
            <a:avLst/>
          </a:prstGeom>
        </p:spPr>
      </p:pic>
      <p:pic>
        <p:nvPicPr>
          <p:cNvPr id="18" name="Imagen 17">
            <a:extLst>
              <a:ext uri="{FF2B5EF4-FFF2-40B4-BE49-F238E27FC236}">
                <a16:creationId xmlns:a16="http://schemas.microsoft.com/office/drawing/2014/main" id="{5AA437B7-C251-4712-B1A3-96F6B462B6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689" y="4224401"/>
            <a:ext cx="1425616" cy="521193"/>
          </a:xfrm>
          <a:prstGeom prst="rect">
            <a:avLst/>
          </a:prstGeom>
        </p:spPr>
      </p:pic>
      <p:pic>
        <p:nvPicPr>
          <p:cNvPr id="19" name="Imagen 18">
            <a:extLst>
              <a:ext uri="{FF2B5EF4-FFF2-40B4-BE49-F238E27FC236}">
                <a16:creationId xmlns:a16="http://schemas.microsoft.com/office/drawing/2014/main" id="{D142B87A-3B95-4A07-8562-FE42FCD65E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92156" y="2906663"/>
            <a:ext cx="1441011" cy="1079367"/>
          </a:xfrm>
          <a:prstGeom prst="rect">
            <a:avLst/>
          </a:prstGeom>
        </p:spPr>
      </p:pic>
      <p:pic>
        <p:nvPicPr>
          <p:cNvPr id="20" name="Imagen 19">
            <a:extLst>
              <a:ext uri="{FF2B5EF4-FFF2-40B4-BE49-F238E27FC236}">
                <a16:creationId xmlns:a16="http://schemas.microsoft.com/office/drawing/2014/main" id="{544F2305-284E-46E7-8295-32426257EA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9126" y="4514037"/>
            <a:ext cx="1218337" cy="1218337"/>
          </a:xfrm>
          <a:prstGeom prst="rect">
            <a:avLst/>
          </a:prstGeom>
        </p:spPr>
      </p:pic>
      <p:pic>
        <p:nvPicPr>
          <p:cNvPr id="21" name="Imagen 20">
            <a:extLst>
              <a:ext uri="{FF2B5EF4-FFF2-40B4-BE49-F238E27FC236}">
                <a16:creationId xmlns:a16="http://schemas.microsoft.com/office/drawing/2014/main" id="{84DA5994-E223-4503-8E17-F774215FB3D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2157" y="2865181"/>
            <a:ext cx="1441010" cy="202416"/>
          </a:xfrm>
          <a:prstGeom prst="rect">
            <a:avLst/>
          </a:prstGeom>
        </p:spPr>
      </p:pic>
      <p:pic>
        <p:nvPicPr>
          <p:cNvPr id="22" name="Imagen 21">
            <a:extLst>
              <a:ext uri="{FF2B5EF4-FFF2-40B4-BE49-F238E27FC236}">
                <a16:creationId xmlns:a16="http://schemas.microsoft.com/office/drawing/2014/main" id="{1D0CA5B3-E6D3-4156-AD97-872EF352987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25766" y="3665638"/>
            <a:ext cx="1534029" cy="343778"/>
          </a:xfrm>
          <a:prstGeom prst="rect">
            <a:avLst/>
          </a:prstGeom>
        </p:spPr>
      </p:pic>
      <p:pic>
        <p:nvPicPr>
          <p:cNvPr id="23" name="Imagen 22">
            <a:extLst>
              <a:ext uri="{FF2B5EF4-FFF2-40B4-BE49-F238E27FC236}">
                <a16:creationId xmlns:a16="http://schemas.microsoft.com/office/drawing/2014/main" id="{E1D8D411-2AE8-4B81-95DF-560A7F5A5E63}"/>
              </a:ext>
            </a:extLst>
          </p:cNvPr>
          <p:cNvPicPr>
            <a:picLocks noChangeAspect="1"/>
          </p:cNvPicPr>
          <p:nvPr/>
        </p:nvPicPr>
        <p:blipFill rotWithShape="1">
          <a:blip r:embed="rId13">
            <a:extLst>
              <a:ext uri="{28A0092B-C50C-407E-A947-70E740481C1C}">
                <a14:useLocalDpi xmlns:a14="http://schemas.microsoft.com/office/drawing/2010/main" val="0"/>
              </a:ext>
            </a:extLst>
          </a:blip>
          <a:srcRect r="-1344" b="25310"/>
          <a:stretch/>
        </p:blipFill>
        <p:spPr>
          <a:xfrm>
            <a:off x="7962391" y="5253189"/>
            <a:ext cx="1234710" cy="909980"/>
          </a:xfrm>
          <a:prstGeom prst="rect">
            <a:avLst/>
          </a:prstGeom>
        </p:spPr>
      </p:pic>
      <p:pic>
        <p:nvPicPr>
          <p:cNvPr id="49" name="Imagen 48" descr="Resultado de imagen para enaex">
            <a:extLst>
              <a:ext uri="{FF2B5EF4-FFF2-40B4-BE49-F238E27FC236}">
                <a16:creationId xmlns:a16="http://schemas.microsoft.com/office/drawing/2014/main" id="{10D54B26-A61D-4A65-BA0E-7391F16021F6}"/>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564877" y="2867583"/>
            <a:ext cx="723265" cy="428625"/>
          </a:xfrm>
          <a:prstGeom prst="rect">
            <a:avLst/>
          </a:prstGeom>
          <a:noFill/>
          <a:ln>
            <a:noFill/>
          </a:ln>
        </p:spPr>
      </p:pic>
      <p:pic>
        <p:nvPicPr>
          <p:cNvPr id="50" name="Imagen 49" descr="Resultado de imagen para orica">
            <a:extLst>
              <a:ext uri="{FF2B5EF4-FFF2-40B4-BE49-F238E27FC236}">
                <a16:creationId xmlns:a16="http://schemas.microsoft.com/office/drawing/2014/main" id="{CB5BAE95-0E5E-47F0-B993-1B95C33F8672}"/>
              </a:ext>
            </a:extLst>
          </p:cNvPr>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92098" y="3362730"/>
            <a:ext cx="666750" cy="212090"/>
          </a:xfrm>
          <a:prstGeom prst="rect">
            <a:avLst/>
          </a:prstGeom>
          <a:noFill/>
          <a:ln>
            <a:noFill/>
          </a:ln>
        </p:spPr>
      </p:pic>
      <p:pic>
        <p:nvPicPr>
          <p:cNvPr id="51" name="Imagen 50" descr="Resultado de imagen para davey bickford logo">
            <a:extLst>
              <a:ext uri="{FF2B5EF4-FFF2-40B4-BE49-F238E27FC236}">
                <a16:creationId xmlns:a16="http://schemas.microsoft.com/office/drawing/2014/main" id="{55674C41-24A1-4D98-B19F-FAC4389D7012}"/>
              </a:ext>
            </a:extLst>
          </p:cNvPr>
          <p:cNvPicPr/>
          <p:nvPr/>
        </p:nvPicPr>
        <p:blipFill rotWithShape="1">
          <a:blip r:embed="rId18">
            <a:extLst>
              <a:ext uri="{28A0092B-C50C-407E-A947-70E740481C1C}">
                <a14:useLocalDpi xmlns:a14="http://schemas.microsoft.com/office/drawing/2010/main" val="0"/>
              </a:ext>
            </a:extLst>
          </a:blip>
          <a:srcRect l="6906" t="35803" r="4859" b="40413"/>
          <a:stretch/>
        </p:blipFill>
        <p:spPr bwMode="auto">
          <a:xfrm>
            <a:off x="2592100" y="3738785"/>
            <a:ext cx="733425" cy="197485"/>
          </a:xfrm>
          <a:prstGeom prst="rect">
            <a:avLst/>
          </a:prstGeom>
          <a:noFill/>
          <a:ln>
            <a:noFill/>
          </a:ln>
          <a:extLst>
            <a:ext uri="{53640926-AAD7-44D8-BBD7-CCE9431645EC}">
              <a14:shadowObscured xmlns:a14="http://schemas.microsoft.com/office/drawing/2010/main"/>
            </a:ext>
          </a:extLst>
        </p:spPr>
      </p:pic>
      <p:pic>
        <p:nvPicPr>
          <p:cNvPr id="52" name="Imagen 51" descr="Resultado de imagen para dyno nobel">
            <a:extLst>
              <a:ext uri="{FF2B5EF4-FFF2-40B4-BE49-F238E27FC236}">
                <a16:creationId xmlns:a16="http://schemas.microsoft.com/office/drawing/2014/main" id="{C0FA9201-72BF-4BDF-8642-B4D2B92A4F7D}"/>
              </a:ext>
            </a:extLst>
          </p:cNvPr>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26739" y="4081270"/>
            <a:ext cx="638175" cy="322580"/>
          </a:xfrm>
          <a:prstGeom prst="rect">
            <a:avLst/>
          </a:prstGeom>
          <a:noFill/>
          <a:ln>
            <a:noFill/>
          </a:ln>
        </p:spPr>
      </p:pic>
      <p:pic>
        <p:nvPicPr>
          <p:cNvPr id="53" name="Imagen 52" descr="Resultado de imagen para hitachi logo mining">
            <a:extLst>
              <a:ext uri="{FF2B5EF4-FFF2-40B4-BE49-F238E27FC236}">
                <a16:creationId xmlns:a16="http://schemas.microsoft.com/office/drawing/2014/main" id="{DFD435B9-C453-479F-A70B-06928BF7D84B}"/>
              </a:ext>
            </a:extLst>
          </p:cNvPr>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33917" y="3035568"/>
            <a:ext cx="1038225" cy="229235"/>
          </a:xfrm>
          <a:prstGeom prst="rect">
            <a:avLst/>
          </a:prstGeom>
          <a:noFill/>
          <a:ln>
            <a:noFill/>
          </a:ln>
        </p:spPr>
      </p:pic>
      <p:pic>
        <p:nvPicPr>
          <p:cNvPr id="54" name="Imagen 53">
            <a:extLst>
              <a:ext uri="{FF2B5EF4-FFF2-40B4-BE49-F238E27FC236}">
                <a16:creationId xmlns:a16="http://schemas.microsoft.com/office/drawing/2014/main" id="{BA3DDE7C-C93D-49EE-91F5-939EBAFA07E5}"/>
              </a:ext>
            </a:extLst>
          </p:cNvPr>
          <p:cNvPicPr>
            <a:picLocks noChangeAspect="1"/>
          </p:cNvPicPr>
          <p:nvPr/>
        </p:nvPicPr>
        <p:blipFill>
          <a:blip r:embed="rId8"/>
          <a:stretch>
            <a:fillRect/>
          </a:stretch>
        </p:blipFill>
        <p:spPr>
          <a:xfrm>
            <a:off x="6358497" y="3249303"/>
            <a:ext cx="780014" cy="780014"/>
          </a:xfrm>
          <a:prstGeom prst="rect">
            <a:avLst/>
          </a:prstGeom>
        </p:spPr>
      </p:pic>
      <p:pic>
        <p:nvPicPr>
          <p:cNvPr id="55" name="Imagen 54">
            <a:extLst>
              <a:ext uri="{FF2B5EF4-FFF2-40B4-BE49-F238E27FC236}">
                <a16:creationId xmlns:a16="http://schemas.microsoft.com/office/drawing/2014/main" id="{54BAC19B-7BA0-4042-9CCF-172B361AC297}"/>
              </a:ext>
            </a:extLst>
          </p:cNvPr>
          <p:cNvPicPr>
            <a:picLocks noChangeAspect="1"/>
          </p:cNvPicPr>
          <p:nvPr/>
        </p:nvPicPr>
        <p:blipFill rotWithShape="1">
          <a:blip r:embed="rId9">
            <a:extLst>
              <a:ext uri="{28A0092B-C50C-407E-A947-70E740481C1C}">
                <a14:useLocalDpi xmlns:a14="http://schemas.microsoft.com/office/drawing/2010/main" val="0"/>
              </a:ext>
            </a:extLst>
          </a:blip>
          <a:srcRect l="9162" t="15533" r="7351" b="28684"/>
          <a:stretch/>
        </p:blipFill>
        <p:spPr>
          <a:xfrm>
            <a:off x="6327443" y="4033970"/>
            <a:ext cx="923400" cy="616975"/>
          </a:xfrm>
          <a:prstGeom prst="rect">
            <a:avLst/>
          </a:prstGeom>
        </p:spPr>
      </p:pic>
      <p:pic>
        <p:nvPicPr>
          <p:cNvPr id="56" name="Imagen 55" descr="Resultado de imagen para sepro mining">
            <a:extLst>
              <a:ext uri="{FF2B5EF4-FFF2-40B4-BE49-F238E27FC236}">
                <a16:creationId xmlns:a16="http://schemas.microsoft.com/office/drawing/2014/main" id="{969A5817-A60E-4C40-925D-C4AA83DBDD72}"/>
              </a:ext>
            </a:extLst>
          </p:cNvPr>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208796" y="2969784"/>
            <a:ext cx="600075" cy="403860"/>
          </a:xfrm>
          <a:prstGeom prst="rect">
            <a:avLst/>
          </a:prstGeom>
          <a:noFill/>
          <a:ln>
            <a:noFill/>
          </a:ln>
        </p:spPr>
      </p:pic>
      <p:pic>
        <p:nvPicPr>
          <p:cNvPr id="57" name="Imagen 56" descr="Resultado de imagen para weir minerals">
            <a:extLst>
              <a:ext uri="{FF2B5EF4-FFF2-40B4-BE49-F238E27FC236}">
                <a16:creationId xmlns:a16="http://schemas.microsoft.com/office/drawing/2014/main" id="{8666578E-4BB7-4AE3-AEFB-EABEB0043F78}"/>
              </a:ext>
            </a:extLst>
          </p:cNvPr>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135909" y="3500427"/>
            <a:ext cx="676275" cy="389255"/>
          </a:xfrm>
          <a:prstGeom prst="rect">
            <a:avLst/>
          </a:prstGeom>
          <a:noFill/>
          <a:ln>
            <a:noFill/>
          </a:ln>
        </p:spPr>
      </p:pic>
      <p:pic>
        <p:nvPicPr>
          <p:cNvPr id="58" name="Imagen 57" descr="Resultado de imagen para sandvik">
            <a:extLst>
              <a:ext uri="{FF2B5EF4-FFF2-40B4-BE49-F238E27FC236}">
                <a16:creationId xmlns:a16="http://schemas.microsoft.com/office/drawing/2014/main" id="{DA2714F9-2A84-43C9-862B-43C43EBBD227}"/>
              </a:ext>
            </a:extLst>
          </p:cNvPr>
          <p:cNvPicPr/>
          <p:nvPr/>
        </p:nvPicPr>
        <p:blipFill rotWithShape="1">
          <a:blip r:embed="rId23" cstate="print">
            <a:extLst>
              <a:ext uri="{28A0092B-C50C-407E-A947-70E740481C1C}">
                <a14:useLocalDpi xmlns:a14="http://schemas.microsoft.com/office/drawing/2010/main" val="0"/>
              </a:ext>
            </a:extLst>
          </a:blip>
          <a:srcRect l="9448" t="12871" r="9703" b="16841"/>
          <a:stretch/>
        </p:blipFill>
        <p:spPr bwMode="auto">
          <a:xfrm>
            <a:off x="10223718" y="3964686"/>
            <a:ext cx="570230" cy="259715"/>
          </a:xfrm>
          <a:prstGeom prst="rect">
            <a:avLst/>
          </a:prstGeom>
          <a:noFill/>
          <a:ln>
            <a:noFill/>
          </a:ln>
          <a:extLst>
            <a:ext uri="{53640926-AAD7-44D8-BBD7-CCE9431645EC}">
              <a14:shadowObscured xmlns:a14="http://schemas.microsoft.com/office/drawing/2010/main"/>
            </a:ext>
          </a:extLst>
        </p:spPr>
      </p:pic>
      <p:pic>
        <p:nvPicPr>
          <p:cNvPr id="59" name="Imagen 58" descr="Resultado de imagen para metso">
            <a:extLst>
              <a:ext uri="{FF2B5EF4-FFF2-40B4-BE49-F238E27FC236}">
                <a16:creationId xmlns:a16="http://schemas.microsoft.com/office/drawing/2014/main" id="{18E280AE-AD21-47F9-8B4A-5494CB891EAC}"/>
              </a:ext>
            </a:extLst>
          </p:cNvPr>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195596" y="4242560"/>
            <a:ext cx="609600" cy="362585"/>
          </a:xfrm>
          <a:prstGeom prst="rect">
            <a:avLst/>
          </a:prstGeom>
          <a:noFill/>
          <a:ln>
            <a:noFill/>
          </a:ln>
        </p:spPr>
      </p:pic>
      <p:pic>
        <p:nvPicPr>
          <p:cNvPr id="60" name="Imagen 59" descr="Resultado de imagen para fuller traylor">
            <a:extLst>
              <a:ext uri="{FF2B5EF4-FFF2-40B4-BE49-F238E27FC236}">
                <a16:creationId xmlns:a16="http://schemas.microsoft.com/office/drawing/2014/main" id="{DD2E23AE-0B13-4E4A-AF23-40E068B44417}"/>
              </a:ext>
            </a:extLst>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197638" y="4746142"/>
            <a:ext cx="695325" cy="119380"/>
          </a:xfrm>
          <a:prstGeom prst="rect">
            <a:avLst/>
          </a:prstGeom>
          <a:noFill/>
          <a:ln>
            <a:noFill/>
          </a:ln>
        </p:spPr>
      </p:pic>
      <p:pic>
        <p:nvPicPr>
          <p:cNvPr id="61" name="Imagen 60">
            <a:extLst>
              <a:ext uri="{FF2B5EF4-FFF2-40B4-BE49-F238E27FC236}">
                <a16:creationId xmlns:a16="http://schemas.microsoft.com/office/drawing/2014/main" id="{C66BE293-708A-4D11-A2C3-C0027165F20A}"/>
              </a:ext>
            </a:extLst>
          </p:cNvPr>
          <p:cNvPicPr/>
          <p:nvPr/>
        </p:nvPicPr>
        <p:blipFill>
          <a:blip r:embed="rId26"/>
          <a:stretch>
            <a:fillRect/>
          </a:stretch>
        </p:blipFill>
        <p:spPr>
          <a:xfrm>
            <a:off x="10174008" y="5024656"/>
            <a:ext cx="600075" cy="388620"/>
          </a:xfrm>
          <a:prstGeom prst="rect">
            <a:avLst/>
          </a:prstGeom>
          <a:effectLst>
            <a:softEdge rad="31750"/>
          </a:effectLst>
        </p:spPr>
      </p:pic>
      <p:pic>
        <p:nvPicPr>
          <p:cNvPr id="62" name="Imagen 61">
            <a:extLst>
              <a:ext uri="{FF2B5EF4-FFF2-40B4-BE49-F238E27FC236}">
                <a16:creationId xmlns:a16="http://schemas.microsoft.com/office/drawing/2014/main" id="{01976DCC-AA6A-4622-9D68-871CD53A93EB}"/>
              </a:ext>
            </a:extLst>
          </p:cNvPr>
          <p:cNvPicPr/>
          <p:nvPr/>
        </p:nvPicPr>
        <p:blipFill>
          <a:blip r:embed="rId27"/>
          <a:stretch>
            <a:fillRect/>
          </a:stretch>
        </p:blipFill>
        <p:spPr>
          <a:xfrm>
            <a:off x="4729632" y="3002375"/>
            <a:ext cx="843280" cy="358140"/>
          </a:xfrm>
          <a:prstGeom prst="rect">
            <a:avLst/>
          </a:prstGeom>
        </p:spPr>
      </p:pic>
      <p:pic>
        <p:nvPicPr>
          <p:cNvPr id="63" name="Imagen 62" descr="Resultado de imagen para riegl">
            <a:extLst>
              <a:ext uri="{FF2B5EF4-FFF2-40B4-BE49-F238E27FC236}">
                <a16:creationId xmlns:a16="http://schemas.microsoft.com/office/drawing/2014/main" id="{74F508D3-5324-4658-96C7-124516AB817C}"/>
              </a:ext>
            </a:extLst>
          </p:cNvPr>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692036" y="3491094"/>
            <a:ext cx="819150" cy="243205"/>
          </a:xfrm>
          <a:prstGeom prst="rect">
            <a:avLst/>
          </a:prstGeom>
          <a:noFill/>
          <a:ln>
            <a:noFill/>
          </a:ln>
        </p:spPr>
      </p:pic>
      <p:pic>
        <p:nvPicPr>
          <p:cNvPr id="64" name="Imagen 63" descr="Resultado de imagen para trimble">
            <a:extLst>
              <a:ext uri="{FF2B5EF4-FFF2-40B4-BE49-F238E27FC236}">
                <a16:creationId xmlns:a16="http://schemas.microsoft.com/office/drawing/2014/main" id="{580B9EB8-EBDB-4000-8671-0C50CD7FFED1}"/>
              </a:ext>
            </a:extLst>
          </p:cNvPr>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786354" y="3853876"/>
            <a:ext cx="771525" cy="205105"/>
          </a:xfrm>
          <a:prstGeom prst="rect">
            <a:avLst/>
          </a:prstGeom>
          <a:noFill/>
          <a:ln>
            <a:noFill/>
          </a:ln>
        </p:spPr>
      </p:pic>
      <p:pic>
        <p:nvPicPr>
          <p:cNvPr id="25" name="Imagen 24">
            <a:extLst>
              <a:ext uri="{FF2B5EF4-FFF2-40B4-BE49-F238E27FC236}">
                <a16:creationId xmlns:a16="http://schemas.microsoft.com/office/drawing/2014/main" id="{2801A134-0C23-43DD-A8A1-C244D4C12E62}"/>
              </a:ext>
            </a:extLst>
          </p:cNvPr>
          <p:cNvPicPr>
            <a:picLocks noChangeAspect="1"/>
          </p:cNvPicPr>
          <p:nvPr/>
        </p:nvPicPr>
        <p:blipFill>
          <a:blip r:embed="rId30"/>
          <a:stretch>
            <a:fillRect/>
          </a:stretch>
        </p:blipFill>
        <p:spPr>
          <a:xfrm>
            <a:off x="4786354" y="4194851"/>
            <a:ext cx="699416" cy="438366"/>
          </a:xfrm>
          <a:prstGeom prst="rect">
            <a:avLst/>
          </a:prstGeom>
        </p:spPr>
      </p:pic>
      <p:pic>
        <p:nvPicPr>
          <p:cNvPr id="26" name="Imagen 25">
            <a:extLst>
              <a:ext uri="{FF2B5EF4-FFF2-40B4-BE49-F238E27FC236}">
                <a16:creationId xmlns:a16="http://schemas.microsoft.com/office/drawing/2014/main" id="{4D08E713-CE1B-4567-8A53-9DC96964807A}"/>
              </a:ext>
            </a:extLst>
          </p:cNvPr>
          <p:cNvPicPr>
            <a:picLocks noChangeAspect="1"/>
          </p:cNvPicPr>
          <p:nvPr/>
        </p:nvPicPr>
        <p:blipFill>
          <a:blip r:embed="rId31"/>
          <a:stretch>
            <a:fillRect/>
          </a:stretch>
        </p:blipFill>
        <p:spPr>
          <a:xfrm>
            <a:off x="4672747" y="4705854"/>
            <a:ext cx="873276" cy="547335"/>
          </a:xfrm>
          <a:prstGeom prst="rect">
            <a:avLst/>
          </a:prstGeom>
        </p:spPr>
      </p:pic>
      <p:pic>
        <p:nvPicPr>
          <p:cNvPr id="67" name="Imagen 66">
            <a:extLst>
              <a:ext uri="{FF2B5EF4-FFF2-40B4-BE49-F238E27FC236}">
                <a16:creationId xmlns:a16="http://schemas.microsoft.com/office/drawing/2014/main" id="{F6521F67-BD23-4B5F-81F2-A2C51CDDFBAD}"/>
              </a:ext>
            </a:extLst>
          </p:cNvPr>
          <p:cNvPicPr>
            <a:picLocks noChangeAspect="1"/>
          </p:cNvPicPr>
          <p:nvPr/>
        </p:nvPicPr>
        <p:blipFill rotWithShape="1">
          <a:blip r:embed="rId8"/>
          <a:srcRect t="25492"/>
          <a:stretch/>
        </p:blipFill>
        <p:spPr>
          <a:xfrm>
            <a:off x="7926692" y="4058218"/>
            <a:ext cx="1391200" cy="1036545"/>
          </a:xfrm>
          <a:prstGeom prst="rect">
            <a:avLst/>
          </a:prstGeom>
        </p:spPr>
      </p:pic>
      <p:pic>
        <p:nvPicPr>
          <p:cNvPr id="68" name="Imagen 67">
            <a:extLst>
              <a:ext uri="{FF2B5EF4-FFF2-40B4-BE49-F238E27FC236}">
                <a16:creationId xmlns:a16="http://schemas.microsoft.com/office/drawing/2014/main" id="{11B08F5F-8DE2-4813-AC30-6A62B30FD185}"/>
              </a:ext>
            </a:extLst>
          </p:cNvPr>
          <p:cNvPicPr>
            <a:picLocks noChangeAspect="1"/>
          </p:cNvPicPr>
          <p:nvPr/>
        </p:nvPicPr>
        <p:blipFill rotWithShape="1">
          <a:blip r:embed="rId9">
            <a:extLst>
              <a:ext uri="{28A0092B-C50C-407E-A947-70E740481C1C}">
                <a14:useLocalDpi xmlns:a14="http://schemas.microsoft.com/office/drawing/2010/main" val="0"/>
              </a:ext>
            </a:extLst>
          </a:blip>
          <a:srcRect l="9162" t="15533" r="7351" b="28684"/>
          <a:stretch/>
        </p:blipFill>
        <p:spPr>
          <a:xfrm>
            <a:off x="8080845" y="4847519"/>
            <a:ext cx="1094060" cy="731002"/>
          </a:xfrm>
          <a:prstGeom prst="rect">
            <a:avLst/>
          </a:prstGeom>
        </p:spPr>
      </p:pic>
      <p:pic>
        <p:nvPicPr>
          <p:cNvPr id="69" name="Imagen 68">
            <a:extLst>
              <a:ext uri="{FF2B5EF4-FFF2-40B4-BE49-F238E27FC236}">
                <a16:creationId xmlns:a16="http://schemas.microsoft.com/office/drawing/2014/main" id="{5400B6F0-7459-4DAB-B6FE-B5B27887BC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85189" y="5566637"/>
            <a:ext cx="1441010" cy="202416"/>
          </a:xfrm>
          <a:prstGeom prst="rect">
            <a:avLst/>
          </a:prstGeom>
        </p:spPr>
      </p:pic>
      <p:cxnSp>
        <p:nvCxnSpPr>
          <p:cNvPr id="70" name="Conector recto 69">
            <a:extLst>
              <a:ext uri="{FF2B5EF4-FFF2-40B4-BE49-F238E27FC236}">
                <a16:creationId xmlns:a16="http://schemas.microsoft.com/office/drawing/2014/main" id="{0F14022D-9BE9-4F28-A843-982CB4646F73}"/>
              </a:ext>
            </a:extLst>
          </p:cNvPr>
          <p:cNvCxnSpPr/>
          <p:nvPr/>
        </p:nvCxnSpPr>
        <p:spPr>
          <a:xfrm flipV="1">
            <a:off x="417446" y="1988288"/>
            <a:ext cx="1369428" cy="691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6D309D1C-846B-467C-9E15-8A8CB9C950BD}"/>
              </a:ext>
            </a:extLst>
          </p:cNvPr>
          <p:cNvCxnSpPr>
            <a:cxnSpLocks/>
          </p:cNvCxnSpPr>
          <p:nvPr/>
        </p:nvCxnSpPr>
        <p:spPr>
          <a:xfrm flipV="1">
            <a:off x="2196286" y="1988288"/>
            <a:ext cx="812728" cy="843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1B67B257-6829-4DAB-82C0-39E2BE91F12C}"/>
              </a:ext>
            </a:extLst>
          </p:cNvPr>
          <p:cNvCxnSpPr>
            <a:cxnSpLocks/>
          </p:cNvCxnSpPr>
          <p:nvPr/>
        </p:nvCxnSpPr>
        <p:spPr>
          <a:xfrm flipV="1">
            <a:off x="4277140" y="2056374"/>
            <a:ext cx="181356" cy="804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24ED88FD-6465-4CF2-8FAC-A6C263B369F1}"/>
              </a:ext>
            </a:extLst>
          </p:cNvPr>
          <p:cNvCxnSpPr>
            <a:cxnSpLocks/>
          </p:cNvCxnSpPr>
          <p:nvPr/>
        </p:nvCxnSpPr>
        <p:spPr>
          <a:xfrm flipH="1" flipV="1">
            <a:off x="5797002" y="1980666"/>
            <a:ext cx="173102" cy="85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6CDF64BC-B01A-4EEB-95CB-1AF9AAA5B7AC}"/>
              </a:ext>
            </a:extLst>
          </p:cNvPr>
          <p:cNvCxnSpPr>
            <a:cxnSpLocks/>
          </p:cNvCxnSpPr>
          <p:nvPr/>
        </p:nvCxnSpPr>
        <p:spPr>
          <a:xfrm flipH="1" flipV="1">
            <a:off x="7246484" y="2027421"/>
            <a:ext cx="498066" cy="833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5B02AF74-0FB0-4FE7-9DCB-C93245F00754}"/>
              </a:ext>
            </a:extLst>
          </p:cNvPr>
          <p:cNvCxnSpPr>
            <a:cxnSpLocks/>
          </p:cNvCxnSpPr>
          <p:nvPr/>
        </p:nvCxnSpPr>
        <p:spPr>
          <a:xfrm flipH="1" flipV="1">
            <a:off x="8625160" y="1966004"/>
            <a:ext cx="985980" cy="873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800FAAB6-50A1-4F76-B653-1BBD9E2E9085}"/>
              </a:ext>
            </a:extLst>
          </p:cNvPr>
          <p:cNvCxnSpPr>
            <a:cxnSpLocks/>
          </p:cNvCxnSpPr>
          <p:nvPr/>
        </p:nvCxnSpPr>
        <p:spPr>
          <a:xfrm flipH="1" flipV="1">
            <a:off x="10002964" y="1999190"/>
            <a:ext cx="1514378" cy="941362"/>
          </a:xfrm>
          <a:prstGeom prst="line">
            <a:avLst/>
          </a:prstGeom>
        </p:spPr>
        <p:style>
          <a:lnRef idx="1">
            <a:schemeClr val="accent1"/>
          </a:lnRef>
          <a:fillRef idx="0">
            <a:schemeClr val="accent1"/>
          </a:fillRef>
          <a:effectRef idx="0">
            <a:schemeClr val="accent1"/>
          </a:effectRef>
          <a:fontRef idx="minor">
            <a:schemeClr val="tx1"/>
          </a:fontRef>
        </p:style>
      </p:cxnSp>
      <p:sp>
        <p:nvSpPr>
          <p:cNvPr id="3" name="Título 2">
            <a:extLst>
              <a:ext uri="{FF2B5EF4-FFF2-40B4-BE49-F238E27FC236}">
                <a16:creationId xmlns:a16="http://schemas.microsoft.com/office/drawing/2014/main" id="{B9A7C20D-7778-3649-B7FF-02061994D2C4}"/>
              </a:ext>
            </a:extLst>
          </p:cNvPr>
          <p:cNvSpPr>
            <a:spLocks noGrp="1"/>
          </p:cNvSpPr>
          <p:nvPr>
            <p:ph type="title" idx="4294967295"/>
          </p:nvPr>
        </p:nvSpPr>
        <p:spPr/>
        <p:txBody>
          <a:bodyPr>
            <a:normAutofit fontScale="90000"/>
          </a:bodyPr>
          <a:lstStyle/>
          <a:p>
            <a:r>
              <a:rPr lang="es-CL" dirty="0"/>
              <a:t>.</a:t>
            </a:r>
          </a:p>
        </p:txBody>
      </p:sp>
      <p:sp>
        <p:nvSpPr>
          <p:cNvPr id="65" name="Título 1">
            <a:extLst>
              <a:ext uri="{FF2B5EF4-FFF2-40B4-BE49-F238E27FC236}">
                <a16:creationId xmlns:a16="http://schemas.microsoft.com/office/drawing/2014/main" id="{983B8BF1-3498-804D-982D-39FAC5D5596E}"/>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1.1 Fabricante Equipos</a:t>
            </a:r>
          </a:p>
        </p:txBody>
      </p:sp>
    </p:spTree>
    <p:extLst>
      <p:ext uri="{BB962C8B-B14F-4D97-AF65-F5344CB8AC3E}">
        <p14:creationId xmlns:p14="http://schemas.microsoft.com/office/powerpoint/2010/main" val="3894016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F89E6DC2-E031-A44F-B318-5CF84A7FDC01}"/>
              </a:ext>
            </a:extLst>
          </p:cNvPr>
          <p:cNvSpPr/>
          <p:nvPr/>
        </p:nvSpPr>
        <p:spPr>
          <a:xfrm>
            <a:off x="83851" y="1340309"/>
            <a:ext cx="1436915" cy="555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 App  OEE</a:t>
            </a:r>
          </a:p>
        </p:txBody>
      </p:sp>
      <p:sp>
        <p:nvSpPr>
          <p:cNvPr id="12" name="Título 1">
            <a:extLst>
              <a:ext uri="{FF2B5EF4-FFF2-40B4-BE49-F238E27FC236}">
                <a16:creationId xmlns:a16="http://schemas.microsoft.com/office/drawing/2014/main" id="{FED4090A-E69A-F840-BAE8-9A363A8F4DC4}"/>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4.5  OEE APP </a:t>
            </a:r>
          </a:p>
        </p:txBody>
      </p:sp>
      <p:pic>
        <p:nvPicPr>
          <p:cNvPr id="4" name="Imagen 3" descr="Imagen que contiene captura de pantalla, texto&#10;&#10;&#10;&#10;Descripción generada automáticamente">
            <a:extLst>
              <a:ext uri="{FF2B5EF4-FFF2-40B4-BE49-F238E27FC236}">
                <a16:creationId xmlns:a16="http://schemas.microsoft.com/office/drawing/2014/main" id="{FC197E4E-850F-4745-9855-50AE52B1CE01}"/>
              </a:ext>
            </a:extLst>
          </p:cNvPr>
          <p:cNvPicPr>
            <a:picLocks noChangeAspect="1"/>
          </p:cNvPicPr>
          <p:nvPr/>
        </p:nvPicPr>
        <p:blipFill>
          <a:blip r:embed="rId3"/>
          <a:stretch>
            <a:fillRect/>
          </a:stretch>
        </p:blipFill>
        <p:spPr>
          <a:xfrm>
            <a:off x="2492187" y="0"/>
            <a:ext cx="9645837" cy="6362518"/>
          </a:xfrm>
          <a:prstGeom prst="rect">
            <a:avLst/>
          </a:prstGeom>
        </p:spPr>
      </p:pic>
      <p:sp>
        <p:nvSpPr>
          <p:cNvPr id="6" name="Rectángulo 5">
            <a:extLst>
              <a:ext uri="{FF2B5EF4-FFF2-40B4-BE49-F238E27FC236}">
                <a16:creationId xmlns:a16="http://schemas.microsoft.com/office/drawing/2014/main" id="{116F31C1-160C-BA46-9B60-5C8E96C0ACE0}"/>
              </a:ext>
            </a:extLst>
          </p:cNvPr>
          <p:cNvSpPr/>
          <p:nvPr/>
        </p:nvSpPr>
        <p:spPr>
          <a:xfrm>
            <a:off x="215153" y="2274108"/>
            <a:ext cx="1645643" cy="646331"/>
          </a:xfrm>
          <a:prstGeom prst="rect">
            <a:avLst/>
          </a:prstGeom>
        </p:spPr>
        <p:txBody>
          <a:bodyPr wrap="none">
            <a:spAutoFit/>
          </a:bodyPr>
          <a:lstStyle/>
          <a:p>
            <a:r>
              <a:rPr lang="es-CL" dirty="0"/>
              <a:t>Gestión de </a:t>
            </a:r>
          </a:p>
          <a:p>
            <a:r>
              <a:rPr lang="es-CL" dirty="0"/>
              <a:t>Mantenimiento</a:t>
            </a:r>
          </a:p>
        </p:txBody>
      </p:sp>
    </p:spTree>
    <p:extLst>
      <p:ext uri="{BB962C8B-B14F-4D97-AF65-F5344CB8AC3E}">
        <p14:creationId xmlns:p14="http://schemas.microsoft.com/office/powerpoint/2010/main" val="3615029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8A132CD-DE1D-9F45-943B-092177765211}"/>
              </a:ext>
            </a:extLst>
          </p:cNvPr>
          <p:cNvSpPr txBox="1"/>
          <p:nvPr/>
        </p:nvSpPr>
        <p:spPr>
          <a:xfrm>
            <a:off x="322309" y="1006009"/>
            <a:ext cx="10984676" cy="615553"/>
          </a:xfrm>
          <a:prstGeom prst="rect">
            <a:avLst/>
          </a:prstGeom>
          <a:noFill/>
        </p:spPr>
        <p:txBody>
          <a:bodyPr wrap="square" rtlCol="0">
            <a:spAutoFit/>
          </a:bodyPr>
          <a:lstStyle/>
          <a:p>
            <a:r>
              <a:rPr lang="en-US" sz="3400" b="1" dirty="0">
                <a:solidFill>
                  <a:schemeClr val="bg1"/>
                </a:solidFill>
                <a:latin typeface="Sansation" panose="02000000000000000000" pitchFamily="2" charset="0"/>
              </a:rPr>
              <a:t>Mining technologies at the open mine pit</a:t>
            </a:r>
          </a:p>
        </p:txBody>
      </p:sp>
      <p:pic>
        <p:nvPicPr>
          <p:cNvPr id="4" name="Imagen 3">
            <a:extLst>
              <a:ext uri="{FF2B5EF4-FFF2-40B4-BE49-F238E27FC236}">
                <a16:creationId xmlns:a16="http://schemas.microsoft.com/office/drawing/2014/main" id="{4A200014-2F79-8B43-9CB4-A74A53DDE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62" y="5335937"/>
            <a:ext cx="3800261" cy="762594"/>
          </a:xfrm>
          <a:prstGeom prst="rect">
            <a:avLst/>
          </a:prstGeom>
        </p:spPr>
      </p:pic>
      <p:pic>
        <p:nvPicPr>
          <p:cNvPr id="5" name="Imagen 4" descr="Imagen que contiene señal&#10;&#10;Descripción generada automáticamente">
            <a:extLst>
              <a:ext uri="{FF2B5EF4-FFF2-40B4-BE49-F238E27FC236}">
                <a16:creationId xmlns:a16="http://schemas.microsoft.com/office/drawing/2014/main" id="{7829188A-088D-C543-8A2C-0CE297AB307D}"/>
              </a:ext>
            </a:extLst>
          </p:cNvPr>
          <p:cNvPicPr>
            <a:picLocks noChangeAspect="1"/>
          </p:cNvPicPr>
          <p:nvPr/>
        </p:nvPicPr>
        <p:blipFill>
          <a:blip r:embed="rId3"/>
          <a:stretch>
            <a:fillRect/>
          </a:stretch>
        </p:blipFill>
        <p:spPr>
          <a:xfrm>
            <a:off x="7993888" y="5251770"/>
            <a:ext cx="3894078" cy="930928"/>
          </a:xfrm>
          <a:prstGeom prst="rect">
            <a:avLst/>
          </a:prstGeom>
        </p:spPr>
      </p:pic>
    </p:spTree>
    <p:extLst>
      <p:ext uri="{BB962C8B-B14F-4D97-AF65-F5344CB8AC3E}">
        <p14:creationId xmlns:p14="http://schemas.microsoft.com/office/powerpoint/2010/main" val="502946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D907F9C-68ED-443D-883F-3A94A47A2155}"/>
              </a:ext>
            </a:extLst>
          </p:cNvPr>
          <p:cNvGrpSpPr/>
          <p:nvPr/>
        </p:nvGrpSpPr>
        <p:grpSpPr>
          <a:xfrm>
            <a:off x="417446" y="-1305111"/>
            <a:ext cx="11300791" cy="5966564"/>
            <a:chOff x="2031999" y="719666"/>
            <a:chExt cx="8522511" cy="5593585"/>
          </a:xfrm>
        </p:grpSpPr>
        <p:graphicFrame>
          <p:nvGraphicFramePr>
            <p:cNvPr id="5" name="Diagrama 4">
              <a:extLst>
                <a:ext uri="{FF2B5EF4-FFF2-40B4-BE49-F238E27FC236}">
                  <a16:creationId xmlns:a16="http://schemas.microsoft.com/office/drawing/2014/main" id="{0D4304B1-1542-4E52-8767-6EB69B8BB968}"/>
                </a:ext>
              </a:extLst>
            </p:cNvPr>
            <p:cNvGraphicFramePr/>
            <p:nvPr/>
          </p:nvGraphicFramePr>
          <p:xfrm>
            <a:off x="2031999" y="719666"/>
            <a:ext cx="8522511" cy="5593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lipse 5">
              <a:extLst>
                <a:ext uri="{FF2B5EF4-FFF2-40B4-BE49-F238E27FC236}">
                  <a16:creationId xmlns:a16="http://schemas.microsoft.com/office/drawing/2014/main" id="{65452E25-B5FA-4E89-A69C-962847EE829A}"/>
                </a:ext>
              </a:extLst>
            </p:cNvPr>
            <p:cNvSpPr/>
            <p:nvPr/>
          </p:nvSpPr>
          <p:spPr>
            <a:xfrm>
              <a:off x="3373514" y="1979720"/>
              <a:ext cx="5809397" cy="2831977"/>
            </a:xfrm>
            <a:prstGeom prst="ellipse">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CuadroTexto 6">
              <a:extLst>
                <a:ext uri="{FF2B5EF4-FFF2-40B4-BE49-F238E27FC236}">
                  <a16:creationId xmlns:a16="http://schemas.microsoft.com/office/drawing/2014/main" id="{264538E5-2EDC-4DDB-8EA9-BE557BCFC36F}"/>
                </a:ext>
              </a:extLst>
            </p:cNvPr>
            <p:cNvSpPr txBox="1"/>
            <p:nvPr/>
          </p:nvSpPr>
          <p:spPr>
            <a:xfrm>
              <a:off x="5350214" y="2208178"/>
              <a:ext cx="2461097" cy="369332"/>
            </a:xfrm>
            <a:prstGeom prst="rect">
              <a:avLst/>
            </a:prstGeom>
            <a:noFill/>
          </p:spPr>
          <p:txBody>
            <a:bodyPr wrap="square" rtlCol="0">
              <a:spAutoFit/>
            </a:bodyPr>
            <a:lstStyle/>
            <a:p>
              <a:r>
                <a:rPr lang="es-CL" dirty="0"/>
                <a:t>Operaciones Mina</a:t>
              </a:r>
            </a:p>
          </p:txBody>
        </p:sp>
      </p:grpSp>
      <p:pic>
        <p:nvPicPr>
          <p:cNvPr id="46" name="Imagen 45">
            <a:extLst>
              <a:ext uri="{FF2B5EF4-FFF2-40B4-BE49-F238E27FC236}">
                <a16:creationId xmlns:a16="http://schemas.microsoft.com/office/drawing/2014/main" id="{D2377DDF-E674-4FEB-B21F-CE24183176DA}"/>
              </a:ext>
            </a:extLst>
          </p:cNvPr>
          <p:cNvPicPr>
            <a:picLocks noChangeAspect="1"/>
          </p:cNvPicPr>
          <p:nvPr/>
        </p:nvPicPr>
        <p:blipFill>
          <a:blip r:embed="rId8"/>
          <a:stretch>
            <a:fillRect/>
          </a:stretch>
        </p:blipFill>
        <p:spPr>
          <a:xfrm>
            <a:off x="9770890" y="4750959"/>
            <a:ext cx="1077896" cy="1073105"/>
          </a:xfrm>
          <a:prstGeom prst="rect">
            <a:avLst/>
          </a:prstGeom>
        </p:spPr>
      </p:pic>
      <p:pic>
        <p:nvPicPr>
          <p:cNvPr id="35" name="Imagen 34">
            <a:extLst>
              <a:ext uri="{FF2B5EF4-FFF2-40B4-BE49-F238E27FC236}">
                <a16:creationId xmlns:a16="http://schemas.microsoft.com/office/drawing/2014/main" id="{695B5A83-45C9-48A4-9E79-CA31C5D138AA}"/>
              </a:ext>
            </a:extLst>
          </p:cNvPr>
          <p:cNvPicPr>
            <a:picLocks noChangeAspect="1"/>
          </p:cNvPicPr>
          <p:nvPr/>
        </p:nvPicPr>
        <p:blipFill>
          <a:blip r:embed="rId9"/>
          <a:stretch>
            <a:fillRect/>
          </a:stretch>
        </p:blipFill>
        <p:spPr>
          <a:xfrm>
            <a:off x="420165" y="4476638"/>
            <a:ext cx="1046917" cy="325953"/>
          </a:xfrm>
          <a:prstGeom prst="rect">
            <a:avLst/>
          </a:prstGeom>
        </p:spPr>
      </p:pic>
      <p:pic>
        <p:nvPicPr>
          <p:cNvPr id="36" name="Picture 2" descr="Image result for wenco mining logo">
            <a:extLst>
              <a:ext uri="{FF2B5EF4-FFF2-40B4-BE49-F238E27FC236}">
                <a16:creationId xmlns:a16="http://schemas.microsoft.com/office/drawing/2014/main" id="{783EF2C4-29CB-45F1-A64F-96E073D2D6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199" y="4999050"/>
            <a:ext cx="949265" cy="34356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Image result for minestart mining logo">
            <a:extLst>
              <a:ext uri="{FF2B5EF4-FFF2-40B4-BE49-F238E27FC236}">
                <a16:creationId xmlns:a16="http://schemas.microsoft.com/office/drawing/2014/main" id="{3CF8CB62-B4EC-4C2A-981B-12B1B9B6B8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7052" y="5608983"/>
            <a:ext cx="795348" cy="61204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7">
            <a:extLst>
              <a:ext uri="{FF2B5EF4-FFF2-40B4-BE49-F238E27FC236}">
                <a16:creationId xmlns:a16="http://schemas.microsoft.com/office/drawing/2014/main" id="{C5D59FEE-3140-42E3-A3E9-0A16E8743406}"/>
              </a:ext>
            </a:extLst>
          </p:cNvPr>
          <p:cNvCxnSpPr/>
          <p:nvPr/>
        </p:nvCxnSpPr>
        <p:spPr>
          <a:xfrm>
            <a:off x="2196286" y="286247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EAE2E21-77C5-4CDD-AAA9-2D4A64695213}"/>
              </a:ext>
            </a:extLst>
          </p:cNvPr>
          <p:cNvCxnSpPr/>
          <p:nvPr/>
        </p:nvCxnSpPr>
        <p:spPr>
          <a:xfrm>
            <a:off x="4277140" y="286247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4FD8B784-98CA-47CA-9B43-28203585F799}"/>
              </a:ext>
            </a:extLst>
          </p:cNvPr>
          <p:cNvCxnSpPr/>
          <p:nvPr/>
        </p:nvCxnSpPr>
        <p:spPr>
          <a:xfrm>
            <a:off x="5970105" y="286247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07B6421B-D519-4EF2-BE5C-15A5A00BC301}"/>
              </a:ext>
            </a:extLst>
          </p:cNvPr>
          <p:cNvCxnSpPr/>
          <p:nvPr/>
        </p:nvCxnSpPr>
        <p:spPr>
          <a:xfrm>
            <a:off x="9432236" y="286247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DBE64436-CB25-4093-B792-91956FBEAEBB}"/>
              </a:ext>
            </a:extLst>
          </p:cNvPr>
          <p:cNvCxnSpPr/>
          <p:nvPr/>
        </p:nvCxnSpPr>
        <p:spPr>
          <a:xfrm>
            <a:off x="7765774" y="2862470"/>
            <a:ext cx="0" cy="3240156"/>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6AE8E04A-179D-4646-8160-3E973AE339CD}"/>
              </a:ext>
            </a:extLst>
          </p:cNvPr>
          <p:cNvPicPr>
            <a:picLocks noChangeAspect="1"/>
          </p:cNvPicPr>
          <p:nvPr/>
        </p:nvPicPr>
        <p:blipFill>
          <a:blip r:embed="rId12"/>
          <a:stretch>
            <a:fillRect/>
          </a:stretch>
        </p:blipFill>
        <p:spPr>
          <a:xfrm>
            <a:off x="1435902" y="1995452"/>
            <a:ext cx="686282" cy="686282"/>
          </a:xfrm>
          <a:prstGeom prst="rect">
            <a:avLst/>
          </a:prstGeom>
        </p:spPr>
      </p:pic>
      <p:pic>
        <p:nvPicPr>
          <p:cNvPr id="3" name="Imagen 2">
            <a:extLst>
              <a:ext uri="{FF2B5EF4-FFF2-40B4-BE49-F238E27FC236}">
                <a16:creationId xmlns:a16="http://schemas.microsoft.com/office/drawing/2014/main" id="{FAE73343-9483-4E45-8A97-CB5FBA16D26D}"/>
              </a:ext>
            </a:extLst>
          </p:cNvPr>
          <p:cNvPicPr>
            <a:picLocks noChangeAspect="1"/>
          </p:cNvPicPr>
          <p:nvPr/>
        </p:nvPicPr>
        <p:blipFill>
          <a:blip r:embed="rId13"/>
          <a:stretch>
            <a:fillRect/>
          </a:stretch>
        </p:blipFill>
        <p:spPr>
          <a:xfrm>
            <a:off x="453908" y="3669630"/>
            <a:ext cx="1142223" cy="543081"/>
          </a:xfrm>
          <a:prstGeom prst="rect">
            <a:avLst/>
          </a:prstGeom>
        </p:spPr>
      </p:pic>
      <p:pic>
        <p:nvPicPr>
          <p:cNvPr id="16" name="Imagen 15">
            <a:extLst>
              <a:ext uri="{FF2B5EF4-FFF2-40B4-BE49-F238E27FC236}">
                <a16:creationId xmlns:a16="http://schemas.microsoft.com/office/drawing/2014/main" id="{53BC44AA-15E2-4A95-A84F-5807BD8D41C6}"/>
              </a:ext>
            </a:extLst>
          </p:cNvPr>
          <p:cNvPicPr>
            <a:picLocks noChangeAspect="1"/>
          </p:cNvPicPr>
          <p:nvPr/>
        </p:nvPicPr>
        <p:blipFill>
          <a:blip r:embed="rId12"/>
          <a:stretch>
            <a:fillRect/>
          </a:stretch>
        </p:blipFill>
        <p:spPr>
          <a:xfrm>
            <a:off x="6575561" y="3035156"/>
            <a:ext cx="686282" cy="686282"/>
          </a:xfrm>
          <a:prstGeom prst="rect">
            <a:avLst/>
          </a:prstGeom>
        </p:spPr>
      </p:pic>
      <p:pic>
        <p:nvPicPr>
          <p:cNvPr id="17" name="Imagen 16">
            <a:extLst>
              <a:ext uri="{FF2B5EF4-FFF2-40B4-BE49-F238E27FC236}">
                <a16:creationId xmlns:a16="http://schemas.microsoft.com/office/drawing/2014/main" id="{6D4CDD98-9164-4BDC-9F06-742C774061A3}"/>
              </a:ext>
            </a:extLst>
          </p:cNvPr>
          <p:cNvPicPr>
            <a:picLocks noChangeAspect="1"/>
          </p:cNvPicPr>
          <p:nvPr/>
        </p:nvPicPr>
        <p:blipFill>
          <a:blip r:embed="rId12"/>
          <a:stretch>
            <a:fillRect/>
          </a:stretch>
        </p:blipFill>
        <p:spPr>
          <a:xfrm>
            <a:off x="7938878" y="3010481"/>
            <a:ext cx="686282" cy="686282"/>
          </a:xfrm>
          <a:prstGeom prst="rect">
            <a:avLst/>
          </a:prstGeom>
        </p:spPr>
      </p:pic>
      <p:pic>
        <p:nvPicPr>
          <p:cNvPr id="20" name="Imagen 19">
            <a:extLst>
              <a:ext uri="{FF2B5EF4-FFF2-40B4-BE49-F238E27FC236}">
                <a16:creationId xmlns:a16="http://schemas.microsoft.com/office/drawing/2014/main" id="{6A02BF95-4EAB-47AD-BDC7-3C31FA99F784}"/>
              </a:ext>
            </a:extLst>
          </p:cNvPr>
          <p:cNvPicPr>
            <a:picLocks noChangeAspect="1"/>
          </p:cNvPicPr>
          <p:nvPr/>
        </p:nvPicPr>
        <p:blipFill>
          <a:blip r:embed="rId14"/>
          <a:stretch>
            <a:fillRect/>
          </a:stretch>
        </p:blipFill>
        <p:spPr>
          <a:xfrm>
            <a:off x="4316062" y="3592432"/>
            <a:ext cx="1496878" cy="533462"/>
          </a:xfrm>
          <a:prstGeom prst="rect">
            <a:avLst/>
          </a:prstGeom>
        </p:spPr>
      </p:pic>
      <p:pic>
        <p:nvPicPr>
          <p:cNvPr id="21" name="Imagen 20">
            <a:extLst>
              <a:ext uri="{FF2B5EF4-FFF2-40B4-BE49-F238E27FC236}">
                <a16:creationId xmlns:a16="http://schemas.microsoft.com/office/drawing/2014/main" id="{172E8A0E-8260-4DEE-89F9-59CA80427406}"/>
              </a:ext>
            </a:extLst>
          </p:cNvPr>
          <p:cNvPicPr>
            <a:picLocks noChangeAspect="1"/>
          </p:cNvPicPr>
          <p:nvPr/>
        </p:nvPicPr>
        <p:blipFill>
          <a:blip r:embed="rId15"/>
          <a:stretch>
            <a:fillRect/>
          </a:stretch>
        </p:blipFill>
        <p:spPr>
          <a:xfrm>
            <a:off x="4472202" y="4213268"/>
            <a:ext cx="1236898" cy="342615"/>
          </a:xfrm>
          <a:prstGeom prst="rect">
            <a:avLst/>
          </a:prstGeom>
        </p:spPr>
      </p:pic>
      <p:pic>
        <p:nvPicPr>
          <p:cNvPr id="22" name="Imagen 21">
            <a:extLst>
              <a:ext uri="{FF2B5EF4-FFF2-40B4-BE49-F238E27FC236}">
                <a16:creationId xmlns:a16="http://schemas.microsoft.com/office/drawing/2014/main" id="{6EA72F04-DF94-49AC-A78C-D829B4838C96}"/>
              </a:ext>
            </a:extLst>
          </p:cNvPr>
          <p:cNvPicPr>
            <a:picLocks noChangeAspect="1"/>
          </p:cNvPicPr>
          <p:nvPr/>
        </p:nvPicPr>
        <p:blipFill>
          <a:blip r:embed="rId16"/>
          <a:stretch>
            <a:fillRect/>
          </a:stretch>
        </p:blipFill>
        <p:spPr>
          <a:xfrm>
            <a:off x="4710470" y="3059776"/>
            <a:ext cx="783949" cy="455970"/>
          </a:xfrm>
          <a:prstGeom prst="rect">
            <a:avLst/>
          </a:prstGeom>
        </p:spPr>
      </p:pic>
      <p:pic>
        <p:nvPicPr>
          <p:cNvPr id="23" name="Imagen 22">
            <a:extLst>
              <a:ext uri="{FF2B5EF4-FFF2-40B4-BE49-F238E27FC236}">
                <a16:creationId xmlns:a16="http://schemas.microsoft.com/office/drawing/2014/main" id="{6B27B318-C549-4B09-94D0-A02CAFF8DD03}"/>
              </a:ext>
            </a:extLst>
          </p:cNvPr>
          <p:cNvPicPr>
            <a:picLocks noChangeAspect="1"/>
          </p:cNvPicPr>
          <p:nvPr/>
        </p:nvPicPr>
        <p:blipFill>
          <a:blip r:embed="rId17"/>
          <a:stretch>
            <a:fillRect/>
          </a:stretch>
        </p:blipFill>
        <p:spPr>
          <a:xfrm>
            <a:off x="4630673" y="4717272"/>
            <a:ext cx="1012404" cy="428438"/>
          </a:xfrm>
          <a:prstGeom prst="rect">
            <a:avLst/>
          </a:prstGeom>
        </p:spPr>
      </p:pic>
      <p:pic>
        <p:nvPicPr>
          <p:cNvPr id="26" name="Imagen 25">
            <a:extLst>
              <a:ext uri="{FF2B5EF4-FFF2-40B4-BE49-F238E27FC236}">
                <a16:creationId xmlns:a16="http://schemas.microsoft.com/office/drawing/2014/main" id="{37B64B19-D50C-442A-AEF0-8411F2F93295}"/>
              </a:ext>
            </a:extLst>
          </p:cNvPr>
          <p:cNvPicPr>
            <a:picLocks noChangeAspect="1"/>
          </p:cNvPicPr>
          <p:nvPr/>
        </p:nvPicPr>
        <p:blipFill rotWithShape="1">
          <a:blip r:embed="rId18"/>
          <a:srcRect t="19892" b="11844"/>
          <a:stretch/>
        </p:blipFill>
        <p:spPr>
          <a:xfrm>
            <a:off x="4625002" y="5779017"/>
            <a:ext cx="854772" cy="583501"/>
          </a:xfrm>
          <a:prstGeom prst="rect">
            <a:avLst/>
          </a:prstGeom>
        </p:spPr>
      </p:pic>
      <p:pic>
        <p:nvPicPr>
          <p:cNvPr id="25" name="Imagen 24">
            <a:extLst>
              <a:ext uri="{FF2B5EF4-FFF2-40B4-BE49-F238E27FC236}">
                <a16:creationId xmlns:a16="http://schemas.microsoft.com/office/drawing/2014/main" id="{338FDC60-CE77-48E3-8B14-C164BB7C1EF8}"/>
              </a:ext>
            </a:extLst>
          </p:cNvPr>
          <p:cNvPicPr>
            <a:picLocks noChangeAspect="1"/>
          </p:cNvPicPr>
          <p:nvPr/>
        </p:nvPicPr>
        <p:blipFill>
          <a:blip r:embed="rId19"/>
          <a:stretch>
            <a:fillRect/>
          </a:stretch>
        </p:blipFill>
        <p:spPr>
          <a:xfrm>
            <a:off x="4678338" y="5145710"/>
            <a:ext cx="684737" cy="684737"/>
          </a:xfrm>
          <a:prstGeom prst="rect">
            <a:avLst/>
          </a:prstGeom>
        </p:spPr>
      </p:pic>
      <p:pic>
        <p:nvPicPr>
          <p:cNvPr id="27" name="Imagen 26">
            <a:extLst>
              <a:ext uri="{FF2B5EF4-FFF2-40B4-BE49-F238E27FC236}">
                <a16:creationId xmlns:a16="http://schemas.microsoft.com/office/drawing/2014/main" id="{1F3AD242-049F-4992-93C7-5942036092E8}"/>
              </a:ext>
            </a:extLst>
          </p:cNvPr>
          <p:cNvPicPr>
            <a:picLocks noChangeAspect="1"/>
          </p:cNvPicPr>
          <p:nvPr/>
        </p:nvPicPr>
        <p:blipFill>
          <a:blip r:embed="rId9"/>
          <a:stretch>
            <a:fillRect/>
          </a:stretch>
        </p:blipFill>
        <p:spPr>
          <a:xfrm>
            <a:off x="6260500" y="3658817"/>
            <a:ext cx="1046917" cy="325953"/>
          </a:xfrm>
          <a:prstGeom prst="rect">
            <a:avLst/>
          </a:prstGeom>
        </p:spPr>
      </p:pic>
      <p:pic>
        <p:nvPicPr>
          <p:cNvPr id="28" name="Imagen 27">
            <a:extLst>
              <a:ext uri="{FF2B5EF4-FFF2-40B4-BE49-F238E27FC236}">
                <a16:creationId xmlns:a16="http://schemas.microsoft.com/office/drawing/2014/main" id="{BC4457E0-1941-4A5C-8674-F0F122CFCC73}"/>
              </a:ext>
            </a:extLst>
          </p:cNvPr>
          <p:cNvPicPr>
            <a:picLocks noChangeAspect="1"/>
          </p:cNvPicPr>
          <p:nvPr/>
        </p:nvPicPr>
        <p:blipFill>
          <a:blip r:embed="rId9"/>
          <a:stretch>
            <a:fillRect/>
          </a:stretch>
        </p:blipFill>
        <p:spPr>
          <a:xfrm>
            <a:off x="7981781" y="3641654"/>
            <a:ext cx="1046917" cy="325953"/>
          </a:xfrm>
          <a:prstGeom prst="rect">
            <a:avLst/>
          </a:prstGeom>
        </p:spPr>
      </p:pic>
      <p:pic>
        <p:nvPicPr>
          <p:cNvPr id="2050" name="Picture 2" descr="Image result for wenco mining logo">
            <a:extLst>
              <a:ext uri="{FF2B5EF4-FFF2-40B4-BE49-F238E27FC236}">
                <a16:creationId xmlns:a16="http://schemas.microsoft.com/office/drawing/2014/main" id="{E3DE525A-4756-4475-9E28-1C5E46F2B3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8047" y="4067511"/>
            <a:ext cx="949265" cy="3435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wenco mining logo">
            <a:extLst>
              <a:ext uri="{FF2B5EF4-FFF2-40B4-BE49-F238E27FC236}">
                <a16:creationId xmlns:a16="http://schemas.microsoft.com/office/drawing/2014/main" id="{9A1DDB58-6395-418E-86F4-D658F1CD00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0606" y="4106857"/>
            <a:ext cx="949265" cy="3435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inestart mining logo">
            <a:extLst>
              <a:ext uri="{FF2B5EF4-FFF2-40B4-BE49-F238E27FC236}">
                <a16:creationId xmlns:a16="http://schemas.microsoft.com/office/drawing/2014/main" id="{1F621B27-23C8-4715-988C-9331B51D38C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07564" y="4589675"/>
            <a:ext cx="795348" cy="6120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minestart mining logo">
            <a:extLst>
              <a:ext uri="{FF2B5EF4-FFF2-40B4-BE49-F238E27FC236}">
                <a16:creationId xmlns:a16="http://schemas.microsoft.com/office/drawing/2014/main" id="{BC51BE9B-99EF-46F6-BFBE-373B2B64E2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5005" y="4555883"/>
            <a:ext cx="795348" cy="61204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a:extLst>
              <a:ext uri="{FF2B5EF4-FFF2-40B4-BE49-F238E27FC236}">
                <a16:creationId xmlns:a16="http://schemas.microsoft.com/office/drawing/2014/main" id="{27549F6F-086C-47F5-A64A-B3560E214BA5}"/>
              </a:ext>
            </a:extLst>
          </p:cNvPr>
          <p:cNvPicPr>
            <a:picLocks noChangeAspect="1"/>
          </p:cNvPicPr>
          <p:nvPr/>
        </p:nvPicPr>
        <p:blipFill rotWithShape="1">
          <a:blip r:embed="rId20"/>
          <a:srcRect l="5252" t="19467" r="5522" b="24224"/>
          <a:stretch/>
        </p:blipFill>
        <p:spPr>
          <a:xfrm>
            <a:off x="628827" y="2686569"/>
            <a:ext cx="993254" cy="626820"/>
          </a:xfrm>
          <a:prstGeom prst="rect">
            <a:avLst/>
          </a:prstGeom>
        </p:spPr>
      </p:pic>
      <p:pic>
        <p:nvPicPr>
          <p:cNvPr id="31" name="Imagen 30">
            <a:extLst>
              <a:ext uri="{FF2B5EF4-FFF2-40B4-BE49-F238E27FC236}">
                <a16:creationId xmlns:a16="http://schemas.microsoft.com/office/drawing/2014/main" id="{6392A131-A53E-4EC3-8304-5C098A099C8F}"/>
              </a:ext>
            </a:extLst>
          </p:cNvPr>
          <p:cNvPicPr>
            <a:picLocks noChangeAspect="1"/>
          </p:cNvPicPr>
          <p:nvPr/>
        </p:nvPicPr>
        <p:blipFill>
          <a:blip r:embed="rId21"/>
          <a:stretch>
            <a:fillRect/>
          </a:stretch>
        </p:blipFill>
        <p:spPr>
          <a:xfrm>
            <a:off x="2832746" y="2790889"/>
            <a:ext cx="1082843" cy="1082843"/>
          </a:xfrm>
          <a:prstGeom prst="rect">
            <a:avLst/>
          </a:prstGeom>
        </p:spPr>
      </p:pic>
      <p:pic>
        <p:nvPicPr>
          <p:cNvPr id="33" name="Imagen 32">
            <a:extLst>
              <a:ext uri="{FF2B5EF4-FFF2-40B4-BE49-F238E27FC236}">
                <a16:creationId xmlns:a16="http://schemas.microsoft.com/office/drawing/2014/main" id="{8D0C4B8E-8CCE-4D92-8D70-646AB00F6BAC}"/>
              </a:ext>
            </a:extLst>
          </p:cNvPr>
          <p:cNvPicPr>
            <a:picLocks noChangeAspect="1"/>
          </p:cNvPicPr>
          <p:nvPr/>
        </p:nvPicPr>
        <p:blipFill>
          <a:blip r:embed="rId22"/>
          <a:stretch>
            <a:fillRect/>
          </a:stretch>
        </p:blipFill>
        <p:spPr>
          <a:xfrm>
            <a:off x="2769336" y="3631745"/>
            <a:ext cx="1042795" cy="297234"/>
          </a:xfrm>
          <a:prstGeom prst="rect">
            <a:avLst/>
          </a:prstGeom>
        </p:spPr>
      </p:pic>
      <p:pic>
        <p:nvPicPr>
          <p:cNvPr id="38" name="Imagen 37">
            <a:extLst>
              <a:ext uri="{FF2B5EF4-FFF2-40B4-BE49-F238E27FC236}">
                <a16:creationId xmlns:a16="http://schemas.microsoft.com/office/drawing/2014/main" id="{E6AE8341-ED99-4E9F-8428-B3554C64CB5B}"/>
              </a:ext>
            </a:extLst>
          </p:cNvPr>
          <p:cNvPicPr>
            <a:picLocks noChangeAspect="1"/>
          </p:cNvPicPr>
          <p:nvPr/>
        </p:nvPicPr>
        <p:blipFill>
          <a:blip r:embed="rId23"/>
          <a:stretch>
            <a:fillRect/>
          </a:stretch>
        </p:blipFill>
        <p:spPr>
          <a:xfrm>
            <a:off x="2410540" y="4177797"/>
            <a:ext cx="1609400" cy="281196"/>
          </a:xfrm>
          <a:prstGeom prst="rect">
            <a:avLst/>
          </a:prstGeom>
        </p:spPr>
      </p:pic>
      <p:pic>
        <p:nvPicPr>
          <p:cNvPr id="39" name="Imagen 38">
            <a:extLst>
              <a:ext uri="{FF2B5EF4-FFF2-40B4-BE49-F238E27FC236}">
                <a16:creationId xmlns:a16="http://schemas.microsoft.com/office/drawing/2014/main" id="{9CB65B0A-9BA0-4706-BD09-8F357D807588}"/>
              </a:ext>
            </a:extLst>
          </p:cNvPr>
          <p:cNvPicPr>
            <a:picLocks noChangeAspect="1"/>
          </p:cNvPicPr>
          <p:nvPr/>
        </p:nvPicPr>
        <p:blipFill>
          <a:blip r:embed="rId24"/>
          <a:stretch>
            <a:fillRect/>
          </a:stretch>
        </p:blipFill>
        <p:spPr>
          <a:xfrm>
            <a:off x="2593246" y="4677029"/>
            <a:ext cx="1424903" cy="366680"/>
          </a:xfrm>
          <a:prstGeom prst="rect">
            <a:avLst/>
          </a:prstGeom>
        </p:spPr>
      </p:pic>
      <p:pic>
        <p:nvPicPr>
          <p:cNvPr id="41" name="Imagen 40">
            <a:extLst>
              <a:ext uri="{FF2B5EF4-FFF2-40B4-BE49-F238E27FC236}">
                <a16:creationId xmlns:a16="http://schemas.microsoft.com/office/drawing/2014/main" id="{0E73160C-3F15-4274-B730-F6DA879A6A82}"/>
              </a:ext>
            </a:extLst>
          </p:cNvPr>
          <p:cNvPicPr>
            <a:picLocks noChangeAspect="1"/>
          </p:cNvPicPr>
          <p:nvPr/>
        </p:nvPicPr>
        <p:blipFill>
          <a:blip r:embed="rId25"/>
          <a:stretch>
            <a:fillRect/>
          </a:stretch>
        </p:blipFill>
        <p:spPr>
          <a:xfrm>
            <a:off x="9837523" y="3489257"/>
            <a:ext cx="931039" cy="339120"/>
          </a:xfrm>
          <a:prstGeom prst="rect">
            <a:avLst/>
          </a:prstGeom>
        </p:spPr>
      </p:pic>
      <p:grpSp>
        <p:nvGrpSpPr>
          <p:cNvPr id="43" name="Grupo 42">
            <a:extLst>
              <a:ext uri="{FF2B5EF4-FFF2-40B4-BE49-F238E27FC236}">
                <a16:creationId xmlns:a16="http://schemas.microsoft.com/office/drawing/2014/main" id="{4E80618F-4B04-4731-AF18-72A1FD66B3C8}"/>
              </a:ext>
            </a:extLst>
          </p:cNvPr>
          <p:cNvGrpSpPr/>
          <p:nvPr/>
        </p:nvGrpSpPr>
        <p:grpSpPr>
          <a:xfrm>
            <a:off x="9690654" y="2834354"/>
            <a:ext cx="1158144" cy="450843"/>
            <a:chOff x="9779590" y="2948991"/>
            <a:chExt cx="1158144" cy="450843"/>
          </a:xfrm>
        </p:grpSpPr>
        <p:pic>
          <p:nvPicPr>
            <p:cNvPr id="40" name="Imagen 39">
              <a:extLst>
                <a:ext uri="{FF2B5EF4-FFF2-40B4-BE49-F238E27FC236}">
                  <a16:creationId xmlns:a16="http://schemas.microsoft.com/office/drawing/2014/main" id="{6531EFB6-8EE7-4CF4-8741-4C8B13AC4FBC}"/>
                </a:ext>
              </a:extLst>
            </p:cNvPr>
            <p:cNvPicPr>
              <a:picLocks noChangeAspect="1"/>
            </p:cNvPicPr>
            <p:nvPr/>
          </p:nvPicPr>
          <p:blipFill>
            <a:blip r:embed="rId26"/>
            <a:stretch>
              <a:fillRect/>
            </a:stretch>
          </p:blipFill>
          <p:spPr>
            <a:xfrm>
              <a:off x="9779590" y="2948991"/>
              <a:ext cx="1158144" cy="423322"/>
            </a:xfrm>
            <a:prstGeom prst="rect">
              <a:avLst/>
            </a:prstGeom>
          </p:spPr>
        </p:pic>
        <p:sp>
          <p:nvSpPr>
            <p:cNvPr id="42" name="CuadroTexto 41">
              <a:extLst>
                <a:ext uri="{FF2B5EF4-FFF2-40B4-BE49-F238E27FC236}">
                  <a16:creationId xmlns:a16="http://schemas.microsoft.com/office/drawing/2014/main" id="{3D36E8B6-3C0B-4F7E-8F94-366AF8BB185C}"/>
                </a:ext>
              </a:extLst>
            </p:cNvPr>
            <p:cNvSpPr txBox="1"/>
            <p:nvPr/>
          </p:nvSpPr>
          <p:spPr>
            <a:xfrm>
              <a:off x="10091601" y="3122835"/>
              <a:ext cx="534121" cy="276999"/>
            </a:xfrm>
            <a:prstGeom prst="rect">
              <a:avLst/>
            </a:prstGeom>
            <a:noFill/>
          </p:spPr>
          <p:txBody>
            <a:bodyPr wrap="none" rtlCol="0">
              <a:spAutoFit/>
            </a:bodyPr>
            <a:lstStyle/>
            <a:p>
              <a:r>
                <a:rPr lang="es-CL" sz="1200" dirty="0" err="1"/>
                <a:t>ASRi</a:t>
              </a:r>
              <a:endParaRPr lang="es-CL" dirty="0"/>
            </a:p>
          </p:txBody>
        </p:sp>
      </p:grpSp>
      <p:pic>
        <p:nvPicPr>
          <p:cNvPr id="44" name="Imagen 43">
            <a:extLst>
              <a:ext uri="{FF2B5EF4-FFF2-40B4-BE49-F238E27FC236}">
                <a16:creationId xmlns:a16="http://schemas.microsoft.com/office/drawing/2014/main" id="{BF812E9F-3B8A-4774-A1E5-3AF2D706C17F}"/>
              </a:ext>
            </a:extLst>
          </p:cNvPr>
          <p:cNvPicPr>
            <a:picLocks noChangeAspect="1"/>
          </p:cNvPicPr>
          <p:nvPr/>
        </p:nvPicPr>
        <p:blipFill>
          <a:blip r:embed="rId27"/>
          <a:stretch>
            <a:fillRect/>
          </a:stretch>
        </p:blipFill>
        <p:spPr>
          <a:xfrm>
            <a:off x="9770890" y="3958452"/>
            <a:ext cx="1320855" cy="455695"/>
          </a:xfrm>
          <a:prstGeom prst="rect">
            <a:avLst/>
          </a:prstGeom>
        </p:spPr>
      </p:pic>
      <p:pic>
        <p:nvPicPr>
          <p:cNvPr id="45" name="Imagen 44">
            <a:extLst>
              <a:ext uri="{FF2B5EF4-FFF2-40B4-BE49-F238E27FC236}">
                <a16:creationId xmlns:a16="http://schemas.microsoft.com/office/drawing/2014/main" id="{D32A18C9-3B45-4713-87EE-FDD1E145F6B2}"/>
              </a:ext>
            </a:extLst>
          </p:cNvPr>
          <p:cNvPicPr>
            <a:picLocks noChangeAspect="1"/>
          </p:cNvPicPr>
          <p:nvPr/>
        </p:nvPicPr>
        <p:blipFill>
          <a:blip r:embed="rId28"/>
          <a:stretch>
            <a:fillRect/>
          </a:stretch>
        </p:blipFill>
        <p:spPr>
          <a:xfrm>
            <a:off x="9822824" y="4490778"/>
            <a:ext cx="1268922" cy="343667"/>
          </a:xfrm>
          <a:prstGeom prst="rect">
            <a:avLst/>
          </a:prstGeom>
        </p:spPr>
      </p:pic>
      <p:pic>
        <p:nvPicPr>
          <p:cNvPr id="47" name="Imagen 46">
            <a:extLst>
              <a:ext uri="{FF2B5EF4-FFF2-40B4-BE49-F238E27FC236}">
                <a16:creationId xmlns:a16="http://schemas.microsoft.com/office/drawing/2014/main" id="{F7D31E9F-E448-4088-9B85-CD2F37F93EFE}"/>
              </a:ext>
            </a:extLst>
          </p:cNvPr>
          <p:cNvPicPr>
            <a:picLocks noChangeAspect="1"/>
          </p:cNvPicPr>
          <p:nvPr/>
        </p:nvPicPr>
        <p:blipFill>
          <a:blip r:embed="rId29"/>
          <a:stretch>
            <a:fillRect/>
          </a:stretch>
        </p:blipFill>
        <p:spPr>
          <a:xfrm>
            <a:off x="9899506" y="5881135"/>
            <a:ext cx="997672" cy="222638"/>
          </a:xfrm>
          <a:prstGeom prst="rect">
            <a:avLst/>
          </a:prstGeom>
        </p:spPr>
      </p:pic>
      <p:cxnSp>
        <p:nvCxnSpPr>
          <p:cNvPr id="49" name="Conector recto 48">
            <a:extLst>
              <a:ext uri="{FF2B5EF4-FFF2-40B4-BE49-F238E27FC236}">
                <a16:creationId xmlns:a16="http://schemas.microsoft.com/office/drawing/2014/main" id="{F2312C69-5680-4AC8-B35E-CB31686C165A}"/>
              </a:ext>
            </a:extLst>
          </p:cNvPr>
          <p:cNvCxnSpPr/>
          <p:nvPr/>
        </p:nvCxnSpPr>
        <p:spPr>
          <a:xfrm flipV="1">
            <a:off x="417446" y="1988288"/>
            <a:ext cx="1369428" cy="691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C22E6B14-B4DE-4857-83E7-7AEADDDE9212}"/>
              </a:ext>
            </a:extLst>
          </p:cNvPr>
          <p:cNvCxnSpPr>
            <a:cxnSpLocks/>
          </p:cNvCxnSpPr>
          <p:nvPr/>
        </p:nvCxnSpPr>
        <p:spPr>
          <a:xfrm flipV="1">
            <a:off x="2196286" y="1988288"/>
            <a:ext cx="812728" cy="843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C54CE6ED-359F-4DDB-B57C-C571247E5105}"/>
              </a:ext>
            </a:extLst>
          </p:cNvPr>
          <p:cNvCxnSpPr>
            <a:cxnSpLocks/>
          </p:cNvCxnSpPr>
          <p:nvPr/>
        </p:nvCxnSpPr>
        <p:spPr>
          <a:xfrm flipV="1">
            <a:off x="4277140" y="2056374"/>
            <a:ext cx="181356" cy="804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63924194-879E-4F75-8A02-F89C4B546F56}"/>
              </a:ext>
            </a:extLst>
          </p:cNvPr>
          <p:cNvCxnSpPr>
            <a:cxnSpLocks/>
          </p:cNvCxnSpPr>
          <p:nvPr/>
        </p:nvCxnSpPr>
        <p:spPr>
          <a:xfrm flipH="1" flipV="1">
            <a:off x="5797002" y="1980666"/>
            <a:ext cx="173102" cy="831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B0D0A1B4-3501-43C5-9662-D045FF2E1B9B}"/>
              </a:ext>
            </a:extLst>
          </p:cNvPr>
          <p:cNvCxnSpPr>
            <a:cxnSpLocks/>
          </p:cNvCxnSpPr>
          <p:nvPr/>
        </p:nvCxnSpPr>
        <p:spPr>
          <a:xfrm flipH="1" flipV="1">
            <a:off x="7246484" y="2027421"/>
            <a:ext cx="498066" cy="833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D1FAD967-87F6-43B3-BCDB-6F7E0013B7F8}"/>
              </a:ext>
            </a:extLst>
          </p:cNvPr>
          <p:cNvCxnSpPr>
            <a:cxnSpLocks/>
          </p:cNvCxnSpPr>
          <p:nvPr/>
        </p:nvCxnSpPr>
        <p:spPr>
          <a:xfrm flipH="1" flipV="1">
            <a:off x="8625160" y="1966004"/>
            <a:ext cx="807076" cy="873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520A791C-9CA1-42CB-9BE5-84D1AA495156}"/>
              </a:ext>
            </a:extLst>
          </p:cNvPr>
          <p:cNvCxnSpPr>
            <a:cxnSpLocks/>
          </p:cNvCxnSpPr>
          <p:nvPr/>
        </p:nvCxnSpPr>
        <p:spPr>
          <a:xfrm flipH="1" flipV="1">
            <a:off x="10002964" y="1999190"/>
            <a:ext cx="1514378" cy="941362"/>
          </a:xfrm>
          <a:prstGeom prst="line">
            <a:avLst/>
          </a:prstGeom>
        </p:spPr>
        <p:style>
          <a:lnRef idx="1">
            <a:schemeClr val="accent1"/>
          </a:lnRef>
          <a:fillRef idx="0">
            <a:schemeClr val="accent1"/>
          </a:fillRef>
          <a:effectRef idx="0">
            <a:schemeClr val="accent1"/>
          </a:effectRef>
          <a:fontRef idx="minor">
            <a:schemeClr val="tx1"/>
          </a:fontRef>
        </p:style>
      </p:cxnSp>
      <p:sp>
        <p:nvSpPr>
          <p:cNvPr id="53" name="Título 1">
            <a:extLst>
              <a:ext uri="{FF2B5EF4-FFF2-40B4-BE49-F238E27FC236}">
                <a16:creationId xmlns:a16="http://schemas.microsoft.com/office/drawing/2014/main" id="{33EB11D8-39CC-FA47-9EEF-36E76B9E538D}"/>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1.1 </a:t>
            </a:r>
            <a:r>
              <a:rPr lang="es-ES_tradnl" sz="2100" dirty="0">
                <a:solidFill>
                  <a:prstClr val="black">
                    <a:lumMod val="65000"/>
                    <a:lumOff val="35000"/>
                  </a:prstClr>
                </a:solidFill>
                <a:latin typeface="Sansation" panose="02000000000000000000" pitchFamily="2" charset="0"/>
              </a:rPr>
              <a:t>Fabricantes de Sistemas de Gestión</a:t>
            </a:r>
          </a:p>
        </p:txBody>
      </p:sp>
    </p:spTree>
    <p:extLst>
      <p:ext uri="{BB962C8B-B14F-4D97-AF65-F5344CB8AC3E}">
        <p14:creationId xmlns:p14="http://schemas.microsoft.com/office/powerpoint/2010/main" val="1381515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D907F9C-68ED-443D-883F-3A94A47A2155}"/>
              </a:ext>
            </a:extLst>
          </p:cNvPr>
          <p:cNvGrpSpPr/>
          <p:nvPr/>
        </p:nvGrpSpPr>
        <p:grpSpPr>
          <a:xfrm>
            <a:off x="451646" y="-1331756"/>
            <a:ext cx="11300791" cy="5966564"/>
            <a:chOff x="2031999" y="719666"/>
            <a:chExt cx="8522511" cy="5593585"/>
          </a:xfrm>
        </p:grpSpPr>
        <p:graphicFrame>
          <p:nvGraphicFramePr>
            <p:cNvPr id="5" name="Diagrama 4">
              <a:extLst>
                <a:ext uri="{FF2B5EF4-FFF2-40B4-BE49-F238E27FC236}">
                  <a16:creationId xmlns:a16="http://schemas.microsoft.com/office/drawing/2014/main" id="{0D4304B1-1542-4E52-8767-6EB69B8BB968}"/>
                </a:ext>
              </a:extLst>
            </p:cNvPr>
            <p:cNvGraphicFramePr/>
            <p:nvPr/>
          </p:nvGraphicFramePr>
          <p:xfrm>
            <a:off x="2031999" y="719666"/>
            <a:ext cx="8522511" cy="5593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lipse 5">
              <a:extLst>
                <a:ext uri="{FF2B5EF4-FFF2-40B4-BE49-F238E27FC236}">
                  <a16:creationId xmlns:a16="http://schemas.microsoft.com/office/drawing/2014/main" id="{65452E25-B5FA-4E89-A69C-962847EE829A}"/>
                </a:ext>
              </a:extLst>
            </p:cNvPr>
            <p:cNvSpPr/>
            <p:nvPr/>
          </p:nvSpPr>
          <p:spPr>
            <a:xfrm>
              <a:off x="3373514" y="1979720"/>
              <a:ext cx="5809397" cy="2831977"/>
            </a:xfrm>
            <a:prstGeom prst="ellipse">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CuadroTexto 6">
              <a:extLst>
                <a:ext uri="{FF2B5EF4-FFF2-40B4-BE49-F238E27FC236}">
                  <a16:creationId xmlns:a16="http://schemas.microsoft.com/office/drawing/2014/main" id="{264538E5-2EDC-4DDB-8EA9-BE557BCFC36F}"/>
                </a:ext>
              </a:extLst>
            </p:cNvPr>
            <p:cNvSpPr txBox="1"/>
            <p:nvPr/>
          </p:nvSpPr>
          <p:spPr>
            <a:xfrm>
              <a:off x="5350214" y="2208178"/>
              <a:ext cx="2461097" cy="369332"/>
            </a:xfrm>
            <a:prstGeom prst="rect">
              <a:avLst/>
            </a:prstGeom>
            <a:noFill/>
          </p:spPr>
          <p:txBody>
            <a:bodyPr wrap="square" rtlCol="0">
              <a:spAutoFit/>
            </a:bodyPr>
            <a:lstStyle/>
            <a:p>
              <a:r>
                <a:rPr lang="es-CL" dirty="0"/>
                <a:t>Operaciones Mina</a:t>
              </a:r>
            </a:p>
          </p:txBody>
        </p:sp>
      </p:grpSp>
      <p:pic>
        <p:nvPicPr>
          <p:cNvPr id="57" name="Imagen 56">
            <a:extLst>
              <a:ext uri="{FF2B5EF4-FFF2-40B4-BE49-F238E27FC236}">
                <a16:creationId xmlns:a16="http://schemas.microsoft.com/office/drawing/2014/main" id="{F6D1FA0A-4DBB-428F-B1A3-94B1EBF8AB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0872" y="3135660"/>
            <a:ext cx="1441011" cy="1079367"/>
          </a:xfrm>
          <a:prstGeom prst="rect">
            <a:avLst/>
          </a:prstGeom>
        </p:spPr>
      </p:pic>
      <p:pic>
        <p:nvPicPr>
          <p:cNvPr id="79" name="Imagen 78">
            <a:extLst>
              <a:ext uri="{FF2B5EF4-FFF2-40B4-BE49-F238E27FC236}">
                <a16:creationId xmlns:a16="http://schemas.microsoft.com/office/drawing/2014/main" id="{A9D7F709-2CA9-464C-A033-A1B63D82EE04}"/>
              </a:ext>
            </a:extLst>
          </p:cNvPr>
          <p:cNvPicPr>
            <a:picLocks noChangeAspect="1"/>
          </p:cNvPicPr>
          <p:nvPr/>
        </p:nvPicPr>
        <p:blipFill>
          <a:blip r:embed="rId9"/>
          <a:stretch>
            <a:fillRect/>
          </a:stretch>
        </p:blipFill>
        <p:spPr>
          <a:xfrm>
            <a:off x="7611553" y="3914628"/>
            <a:ext cx="1391200" cy="1391200"/>
          </a:xfrm>
          <a:prstGeom prst="rect">
            <a:avLst/>
          </a:prstGeom>
        </p:spPr>
      </p:pic>
      <p:pic>
        <p:nvPicPr>
          <p:cNvPr id="58" name="Imagen 57">
            <a:extLst>
              <a:ext uri="{FF2B5EF4-FFF2-40B4-BE49-F238E27FC236}">
                <a16:creationId xmlns:a16="http://schemas.microsoft.com/office/drawing/2014/main" id="{3D54FFB6-E930-4120-851B-AA56406119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9902" y="3011203"/>
            <a:ext cx="1218337" cy="1218337"/>
          </a:xfrm>
          <a:prstGeom prst="rect">
            <a:avLst/>
          </a:prstGeom>
        </p:spPr>
      </p:pic>
      <p:pic>
        <p:nvPicPr>
          <p:cNvPr id="83" name="Imagen 82">
            <a:extLst>
              <a:ext uri="{FF2B5EF4-FFF2-40B4-BE49-F238E27FC236}">
                <a16:creationId xmlns:a16="http://schemas.microsoft.com/office/drawing/2014/main" id="{20A97C01-0AF6-4A2E-A5BC-91ABA05C72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9796" y="2630316"/>
            <a:ext cx="946511" cy="629860"/>
          </a:xfrm>
          <a:prstGeom prst="rect">
            <a:avLst/>
          </a:prstGeom>
        </p:spPr>
      </p:pic>
      <p:cxnSp>
        <p:nvCxnSpPr>
          <p:cNvPr id="8" name="Conector recto 7">
            <a:extLst>
              <a:ext uri="{FF2B5EF4-FFF2-40B4-BE49-F238E27FC236}">
                <a16:creationId xmlns:a16="http://schemas.microsoft.com/office/drawing/2014/main" id="{C5D59FEE-3140-42E3-A3E9-0A16E8743406}"/>
              </a:ext>
            </a:extLst>
          </p:cNvPr>
          <p:cNvCxnSpPr/>
          <p:nvPr/>
        </p:nvCxnSpPr>
        <p:spPr>
          <a:xfrm>
            <a:off x="2196286" y="2841204"/>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EAE2E21-77C5-4CDD-AAA9-2D4A64695213}"/>
              </a:ext>
            </a:extLst>
          </p:cNvPr>
          <p:cNvCxnSpPr/>
          <p:nvPr/>
        </p:nvCxnSpPr>
        <p:spPr>
          <a:xfrm>
            <a:off x="4277140" y="286247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07B6421B-D519-4EF2-BE5C-15A5A00BC301}"/>
              </a:ext>
            </a:extLst>
          </p:cNvPr>
          <p:cNvCxnSpPr/>
          <p:nvPr/>
        </p:nvCxnSpPr>
        <p:spPr>
          <a:xfrm>
            <a:off x="10545418" y="2851661"/>
            <a:ext cx="0" cy="3240156"/>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27549F6F-086C-47F5-A64A-B3560E214BA5}"/>
              </a:ext>
            </a:extLst>
          </p:cNvPr>
          <p:cNvPicPr>
            <a:picLocks noChangeAspect="1"/>
          </p:cNvPicPr>
          <p:nvPr/>
        </p:nvPicPr>
        <p:blipFill>
          <a:blip r:embed="rId12"/>
          <a:stretch>
            <a:fillRect/>
          </a:stretch>
        </p:blipFill>
        <p:spPr>
          <a:xfrm>
            <a:off x="254816" y="5229427"/>
            <a:ext cx="1113182" cy="1113182"/>
          </a:xfrm>
          <a:prstGeom prst="rect">
            <a:avLst/>
          </a:prstGeom>
        </p:spPr>
      </p:pic>
      <p:cxnSp>
        <p:nvCxnSpPr>
          <p:cNvPr id="49" name="Conector recto 48">
            <a:extLst>
              <a:ext uri="{FF2B5EF4-FFF2-40B4-BE49-F238E27FC236}">
                <a16:creationId xmlns:a16="http://schemas.microsoft.com/office/drawing/2014/main" id="{148D4725-38FB-4E9C-AECD-752663E5D771}"/>
              </a:ext>
            </a:extLst>
          </p:cNvPr>
          <p:cNvCxnSpPr/>
          <p:nvPr/>
        </p:nvCxnSpPr>
        <p:spPr>
          <a:xfrm>
            <a:off x="4277140" y="2862470"/>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A163CBC-73F1-4FBA-B8B6-7C81F05F44B1}"/>
              </a:ext>
            </a:extLst>
          </p:cNvPr>
          <p:cNvCxnSpPr/>
          <p:nvPr/>
        </p:nvCxnSpPr>
        <p:spPr>
          <a:xfrm>
            <a:off x="5970104" y="2792421"/>
            <a:ext cx="0" cy="324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6B282531-43A0-4684-872B-669C54D1C4DB}"/>
              </a:ext>
            </a:extLst>
          </p:cNvPr>
          <p:cNvCxnSpPr/>
          <p:nvPr/>
        </p:nvCxnSpPr>
        <p:spPr>
          <a:xfrm>
            <a:off x="7368209" y="2881252"/>
            <a:ext cx="0" cy="3240156"/>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Imagen 52">
            <a:extLst>
              <a:ext uri="{FF2B5EF4-FFF2-40B4-BE49-F238E27FC236}">
                <a16:creationId xmlns:a16="http://schemas.microsoft.com/office/drawing/2014/main" id="{0209388E-2E6A-4979-8E1B-ED41C560200B}"/>
              </a:ext>
            </a:extLst>
          </p:cNvPr>
          <p:cNvPicPr>
            <a:picLocks noChangeAspect="1"/>
          </p:cNvPicPr>
          <p:nvPr/>
        </p:nvPicPr>
        <p:blipFill>
          <a:blip r:embed="rId9"/>
          <a:stretch>
            <a:fillRect/>
          </a:stretch>
        </p:blipFill>
        <p:spPr>
          <a:xfrm>
            <a:off x="1365555" y="2116891"/>
            <a:ext cx="1000571" cy="1000571"/>
          </a:xfrm>
          <a:prstGeom prst="rect">
            <a:avLst/>
          </a:prstGeom>
        </p:spPr>
      </p:pic>
      <p:pic>
        <p:nvPicPr>
          <p:cNvPr id="54" name="Imagen 53">
            <a:extLst>
              <a:ext uri="{FF2B5EF4-FFF2-40B4-BE49-F238E27FC236}">
                <a16:creationId xmlns:a16="http://schemas.microsoft.com/office/drawing/2014/main" id="{EFFDF8A7-3938-4E41-83E5-8D811CEB5EC1}"/>
              </a:ext>
            </a:extLst>
          </p:cNvPr>
          <p:cNvPicPr>
            <a:picLocks noChangeAspect="1"/>
          </p:cNvPicPr>
          <p:nvPr/>
        </p:nvPicPr>
        <p:blipFill rotWithShape="1">
          <a:blip r:embed="rId13">
            <a:extLst>
              <a:ext uri="{28A0092B-C50C-407E-A947-70E740481C1C}">
                <a14:useLocalDpi xmlns:a14="http://schemas.microsoft.com/office/drawing/2010/main" val="0"/>
              </a:ext>
            </a:extLst>
          </a:blip>
          <a:srcRect l="9162" t="15533" r="7351" b="28684"/>
          <a:stretch/>
        </p:blipFill>
        <p:spPr>
          <a:xfrm>
            <a:off x="283969" y="4372233"/>
            <a:ext cx="1094060" cy="731002"/>
          </a:xfrm>
          <a:prstGeom prst="rect">
            <a:avLst/>
          </a:prstGeom>
        </p:spPr>
      </p:pic>
      <p:pic>
        <p:nvPicPr>
          <p:cNvPr id="55" name="Imagen 54">
            <a:extLst>
              <a:ext uri="{FF2B5EF4-FFF2-40B4-BE49-F238E27FC236}">
                <a16:creationId xmlns:a16="http://schemas.microsoft.com/office/drawing/2014/main" id="{F9AF3C10-E2D3-46C6-8736-C0D180BA9B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414" y="2965062"/>
            <a:ext cx="882639" cy="529583"/>
          </a:xfrm>
          <a:prstGeom prst="rect">
            <a:avLst/>
          </a:prstGeom>
        </p:spPr>
      </p:pic>
      <p:pic>
        <p:nvPicPr>
          <p:cNvPr id="56" name="Imagen 55">
            <a:extLst>
              <a:ext uri="{FF2B5EF4-FFF2-40B4-BE49-F238E27FC236}">
                <a16:creationId xmlns:a16="http://schemas.microsoft.com/office/drawing/2014/main" id="{93B577F0-FC92-4036-8260-EE80018998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079" y="3760754"/>
            <a:ext cx="1425616" cy="521193"/>
          </a:xfrm>
          <a:prstGeom prst="rect">
            <a:avLst/>
          </a:prstGeom>
        </p:spPr>
      </p:pic>
      <p:pic>
        <p:nvPicPr>
          <p:cNvPr id="60" name="Imagen 59">
            <a:extLst>
              <a:ext uri="{FF2B5EF4-FFF2-40B4-BE49-F238E27FC236}">
                <a16:creationId xmlns:a16="http://schemas.microsoft.com/office/drawing/2014/main" id="{900F9469-72A3-478D-A08E-B0BDD2845A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92213" y="5736127"/>
            <a:ext cx="1102033" cy="246967"/>
          </a:xfrm>
          <a:prstGeom prst="rect">
            <a:avLst/>
          </a:prstGeom>
        </p:spPr>
      </p:pic>
      <p:pic>
        <p:nvPicPr>
          <p:cNvPr id="61" name="Imagen 60" descr="Resultado de imagen para enaex">
            <a:extLst>
              <a:ext uri="{FF2B5EF4-FFF2-40B4-BE49-F238E27FC236}">
                <a16:creationId xmlns:a16="http://schemas.microsoft.com/office/drawing/2014/main" id="{4339CD1A-63C0-4F59-920A-0B7DB4007DFB}"/>
              </a:ext>
            </a:extLst>
          </p:cNvPr>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64877" y="2867583"/>
            <a:ext cx="932980" cy="519166"/>
          </a:xfrm>
          <a:prstGeom prst="rect">
            <a:avLst/>
          </a:prstGeom>
          <a:noFill/>
          <a:ln>
            <a:noFill/>
          </a:ln>
        </p:spPr>
      </p:pic>
      <p:pic>
        <p:nvPicPr>
          <p:cNvPr id="62" name="Imagen 61" descr="Resultado de imagen para orica">
            <a:extLst>
              <a:ext uri="{FF2B5EF4-FFF2-40B4-BE49-F238E27FC236}">
                <a16:creationId xmlns:a16="http://schemas.microsoft.com/office/drawing/2014/main" id="{F7D32D3E-C53E-49B5-83B2-2A2A33215B5E}"/>
              </a:ext>
            </a:extLst>
          </p:cNvPr>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92102" y="3643311"/>
            <a:ext cx="850177" cy="398024"/>
          </a:xfrm>
          <a:prstGeom prst="rect">
            <a:avLst/>
          </a:prstGeom>
          <a:noFill/>
          <a:ln>
            <a:noFill/>
          </a:ln>
        </p:spPr>
      </p:pic>
      <p:pic>
        <p:nvPicPr>
          <p:cNvPr id="65" name="Imagen 64" descr="Resultado de imagen para hitachi logo mining">
            <a:extLst>
              <a:ext uri="{FF2B5EF4-FFF2-40B4-BE49-F238E27FC236}">
                <a16:creationId xmlns:a16="http://schemas.microsoft.com/office/drawing/2014/main" id="{26333F63-9FFB-49C0-9C30-A7D02AD83DAB}"/>
              </a:ext>
            </a:extLst>
          </p:cNvPr>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97042" y="5287183"/>
            <a:ext cx="1038225" cy="229235"/>
          </a:xfrm>
          <a:prstGeom prst="rect">
            <a:avLst/>
          </a:prstGeom>
          <a:noFill/>
          <a:ln>
            <a:noFill/>
          </a:ln>
        </p:spPr>
      </p:pic>
      <p:pic>
        <p:nvPicPr>
          <p:cNvPr id="68" name="Imagen 67" descr="Resultado de imagen para sepro mining">
            <a:extLst>
              <a:ext uri="{FF2B5EF4-FFF2-40B4-BE49-F238E27FC236}">
                <a16:creationId xmlns:a16="http://schemas.microsoft.com/office/drawing/2014/main" id="{37394EEE-B645-439C-8F71-808B8A2E93F3}"/>
              </a:ext>
            </a:extLst>
          </p:cNvPr>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767283" y="2856316"/>
            <a:ext cx="831739" cy="495506"/>
          </a:xfrm>
          <a:prstGeom prst="rect">
            <a:avLst/>
          </a:prstGeom>
          <a:noFill/>
          <a:ln>
            <a:noFill/>
          </a:ln>
        </p:spPr>
      </p:pic>
      <p:pic>
        <p:nvPicPr>
          <p:cNvPr id="69" name="Imagen 68" descr="Resultado de imagen para weir minerals">
            <a:extLst>
              <a:ext uri="{FF2B5EF4-FFF2-40B4-BE49-F238E27FC236}">
                <a16:creationId xmlns:a16="http://schemas.microsoft.com/office/drawing/2014/main" id="{B13F8C85-0ED6-48CD-B40D-332E9A7B5825}"/>
              </a:ext>
            </a:extLst>
          </p:cNvPr>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902441" y="3350088"/>
            <a:ext cx="815472" cy="480359"/>
          </a:xfrm>
          <a:prstGeom prst="rect">
            <a:avLst/>
          </a:prstGeom>
          <a:noFill/>
          <a:ln>
            <a:noFill/>
          </a:ln>
        </p:spPr>
      </p:pic>
      <p:pic>
        <p:nvPicPr>
          <p:cNvPr id="70" name="Imagen 69" descr="Resultado de imagen para sandvik">
            <a:extLst>
              <a:ext uri="{FF2B5EF4-FFF2-40B4-BE49-F238E27FC236}">
                <a16:creationId xmlns:a16="http://schemas.microsoft.com/office/drawing/2014/main" id="{9387EF4C-98C8-4507-8DA3-437BCE010233}"/>
              </a:ext>
            </a:extLst>
          </p:cNvPr>
          <p:cNvPicPr/>
          <p:nvPr/>
        </p:nvPicPr>
        <p:blipFill rotWithShape="1">
          <a:blip r:embed="rId22" cstate="print">
            <a:extLst>
              <a:ext uri="{28A0092B-C50C-407E-A947-70E740481C1C}">
                <a14:useLocalDpi xmlns:a14="http://schemas.microsoft.com/office/drawing/2010/main" val="0"/>
              </a:ext>
            </a:extLst>
          </a:blip>
          <a:srcRect l="9448" t="12871" r="9703" b="16841"/>
          <a:stretch/>
        </p:blipFill>
        <p:spPr bwMode="auto">
          <a:xfrm>
            <a:off x="11025061" y="3826015"/>
            <a:ext cx="605065" cy="362585"/>
          </a:xfrm>
          <a:prstGeom prst="rect">
            <a:avLst/>
          </a:prstGeom>
          <a:noFill/>
          <a:ln>
            <a:noFill/>
          </a:ln>
          <a:extLst>
            <a:ext uri="{53640926-AAD7-44D8-BBD7-CCE9431645EC}">
              <a14:shadowObscured xmlns:a14="http://schemas.microsoft.com/office/drawing/2010/main"/>
            </a:ext>
          </a:extLst>
        </p:spPr>
      </p:pic>
      <p:pic>
        <p:nvPicPr>
          <p:cNvPr id="71" name="Imagen 70" descr="Resultado de imagen para metso">
            <a:extLst>
              <a:ext uri="{FF2B5EF4-FFF2-40B4-BE49-F238E27FC236}">
                <a16:creationId xmlns:a16="http://schemas.microsoft.com/office/drawing/2014/main" id="{3E49A9F5-419C-462D-918B-0B1F8963FAD0}"/>
              </a:ext>
            </a:extLst>
          </p:cNvPr>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852330" y="4265402"/>
            <a:ext cx="746683" cy="437540"/>
          </a:xfrm>
          <a:prstGeom prst="rect">
            <a:avLst/>
          </a:prstGeom>
          <a:noFill/>
          <a:ln>
            <a:noFill/>
          </a:ln>
        </p:spPr>
      </p:pic>
      <p:pic>
        <p:nvPicPr>
          <p:cNvPr id="72" name="Imagen 71" descr="Resultado de imagen para fuller traylor">
            <a:extLst>
              <a:ext uri="{FF2B5EF4-FFF2-40B4-BE49-F238E27FC236}">
                <a16:creationId xmlns:a16="http://schemas.microsoft.com/office/drawing/2014/main" id="{02012FF0-5044-42E5-92A9-8212EF03CF22}"/>
              </a:ext>
            </a:extLst>
          </p:cNvPr>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1022592" y="4870636"/>
            <a:ext cx="695325" cy="119380"/>
          </a:xfrm>
          <a:prstGeom prst="rect">
            <a:avLst/>
          </a:prstGeom>
          <a:noFill/>
          <a:ln>
            <a:noFill/>
          </a:ln>
        </p:spPr>
      </p:pic>
      <p:pic>
        <p:nvPicPr>
          <p:cNvPr id="73" name="Imagen 72">
            <a:extLst>
              <a:ext uri="{FF2B5EF4-FFF2-40B4-BE49-F238E27FC236}">
                <a16:creationId xmlns:a16="http://schemas.microsoft.com/office/drawing/2014/main" id="{49EDF14E-AEF9-496E-9A17-BA75FE7B6DC4}"/>
              </a:ext>
            </a:extLst>
          </p:cNvPr>
          <p:cNvPicPr/>
          <p:nvPr/>
        </p:nvPicPr>
        <p:blipFill>
          <a:blip r:embed="rId25"/>
          <a:stretch>
            <a:fillRect/>
          </a:stretch>
        </p:blipFill>
        <p:spPr>
          <a:xfrm>
            <a:off x="10998962" y="5149150"/>
            <a:ext cx="753472" cy="467372"/>
          </a:xfrm>
          <a:prstGeom prst="rect">
            <a:avLst/>
          </a:prstGeom>
          <a:effectLst>
            <a:softEdge rad="31750"/>
          </a:effectLst>
        </p:spPr>
      </p:pic>
      <p:pic>
        <p:nvPicPr>
          <p:cNvPr id="80" name="Imagen 79">
            <a:extLst>
              <a:ext uri="{FF2B5EF4-FFF2-40B4-BE49-F238E27FC236}">
                <a16:creationId xmlns:a16="http://schemas.microsoft.com/office/drawing/2014/main" id="{429A7F54-99C4-43B5-8680-A5EE20C41A18}"/>
              </a:ext>
            </a:extLst>
          </p:cNvPr>
          <p:cNvPicPr>
            <a:picLocks noChangeAspect="1"/>
          </p:cNvPicPr>
          <p:nvPr/>
        </p:nvPicPr>
        <p:blipFill rotWithShape="1">
          <a:blip r:embed="rId13">
            <a:extLst>
              <a:ext uri="{28A0092B-C50C-407E-A947-70E740481C1C}">
                <a14:useLocalDpi xmlns:a14="http://schemas.microsoft.com/office/drawing/2010/main" val="0"/>
              </a:ext>
            </a:extLst>
          </a:blip>
          <a:srcRect l="9162" t="15533" r="7351" b="28684"/>
          <a:stretch/>
        </p:blipFill>
        <p:spPr>
          <a:xfrm>
            <a:off x="9384591" y="4907907"/>
            <a:ext cx="1094060" cy="731002"/>
          </a:xfrm>
          <a:prstGeom prst="rect">
            <a:avLst/>
          </a:prstGeom>
        </p:spPr>
      </p:pic>
      <p:pic>
        <p:nvPicPr>
          <p:cNvPr id="81" name="Imagen 80">
            <a:extLst>
              <a:ext uri="{FF2B5EF4-FFF2-40B4-BE49-F238E27FC236}">
                <a16:creationId xmlns:a16="http://schemas.microsoft.com/office/drawing/2014/main" id="{AAE1E7BF-E832-4CAB-9935-83F201B6DE4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697042" y="5902586"/>
            <a:ext cx="1441010" cy="202416"/>
          </a:xfrm>
          <a:prstGeom prst="rect">
            <a:avLst/>
          </a:prstGeom>
        </p:spPr>
      </p:pic>
      <p:pic>
        <p:nvPicPr>
          <p:cNvPr id="82" name="Marcador de contenido 4">
            <a:extLst>
              <a:ext uri="{FF2B5EF4-FFF2-40B4-BE49-F238E27FC236}">
                <a16:creationId xmlns:a16="http://schemas.microsoft.com/office/drawing/2014/main" id="{A261E843-9220-4342-90AC-DB699EBE5E5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993047" y="4221848"/>
            <a:ext cx="1466231" cy="406139"/>
          </a:xfrm>
          <a:prstGeom prst="rect">
            <a:avLst/>
          </a:prstGeom>
          <a:noFill/>
          <a:ln>
            <a:noFill/>
          </a:ln>
        </p:spPr>
      </p:pic>
      <p:sp>
        <p:nvSpPr>
          <p:cNvPr id="15" name="CuadroTexto 14">
            <a:extLst>
              <a:ext uri="{FF2B5EF4-FFF2-40B4-BE49-F238E27FC236}">
                <a16:creationId xmlns:a16="http://schemas.microsoft.com/office/drawing/2014/main" id="{BAD2ADD0-F0FC-4F02-96FE-421B665CC5F6}"/>
              </a:ext>
            </a:extLst>
          </p:cNvPr>
          <p:cNvSpPr txBox="1"/>
          <p:nvPr/>
        </p:nvSpPr>
        <p:spPr>
          <a:xfrm>
            <a:off x="2564877" y="6298202"/>
            <a:ext cx="4453912" cy="369332"/>
          </a:xfrm>
          <a:prstGeom prst="rect">
            <a:avLst/>
          </a:prstGeom>
          <a:noFill/>
        </p:spPr>
        <p:txBody>
          <a:bodyPr wrap="none" rtlCol="0">
            <a:spAutoFit/>
          </a:bodyPr>
          <a:lstStyle/>
          <a:p>
            <a:r>
              <a:rPr lang="es-CL" dirty="0">
                <a:solidFill>
                  <a:schemeClr val="accent1">
                    <a:lumMod val="75000"/>
                  </a:schemeClr>
                </a:solidFill>
                <a:latin typeface="Arial Black" panose="020B0A04020102020204" pitchFamily="34" charset="0"/>
              </a:rPr>
              <a:t>Servicios de apoyo a la operación</a:t>
            </a:r>
          </a:p>
        </p:txBody>
      </p:sp>
      <p:cxnSp>
        <p:nvCxnSpPr>
          <p:cNvPr id="87" name="Conector recto 86">
            <a:extLst>
              <a:ext uri="{FF2B5EF4-FFF2-40B4-BE49-F238E27FC236}">
                <a16:creationId xmlns:a16="http://schemas.microsoft.com/office/drawing/2014/main" id="{8C86C5BA-6F4E-44CC-8F65-652944A028C9}"/>
              </a:ext>
            </a:extLst>
          </p:cNvPr>
          <p:cNvCxnSpPr/>
          <p:nvPr/>
        </p:nvCxnSpPr>
        <p:spPr>
          <a:xfrm flipV="1">
            <a:off x="417446" y="1988288"/>
            <a:ext cx="1369428" cy="691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0D7D7D8C-2BC9-4D90-8CEC-08DB3E7B0DC3}"/>
              </a:ext>
            </a:extLst>
          </p:cNvPr>
          <p:cNvCxnSpPr>
            <a:cxnSpLocks/>
          </p:cNvCxnSpPr>
          <p:nvPr/>
        </p:nvCxnSpPr>
        <p:spPr>
          <a:xfrm flipV="1">
            <a:off x="2196286" y="1988288"/>
            <a:ext cx="812728" cy="843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F51A8CCC-2BA4-44F8-AEEC-D17960E9D8DE}"/>
              </a:ext>
            </a:extLst>
          </p:cNvPr>
          <p:cNvCxnSpPr>
            <a:cxnSpLocks/>
          </p:cNvCxnSpPr>
          <p:nvPr/>
        </p:nvCxnSpPr>
        <p:spPr>
          <a:xfrm flipV="1">
            <a:off x="4277140" y="2056374"/>
            <a:ext cx="181356" cy="804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A40E57D-9964-4CE0-9C8D-F61BDB11138D}"/>
              </a:ext>
            </a:extLst>
          </p:cNvPr>
          <p:cNvCxnSpPr>
            <a:cxnSpLocks/>
          </p:cNvCxnSpPr>
          <p:nvPr/>
        </p:nvCxnSpPr>
        <p:spPr>
          <a:xfrm flipH="1" flipV="1">
            <a:off x="5797002" y="1980666"/>
            <a:ext cx="173102" cy="831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B61D854E-3E08-4548-BA59-37A599BB57AA}"/>
              </a:ext>
            </a:extLst>
          </p:cNvPr>
          <p:cNvCxnSpPr>
            <a:cxnSpLocks/>
          </p:cNvCxnSpPr>
          <p:nvPr/>
        </p:nvCxnSpPr>
        <p:spPr>
          <a:xfrm flipH="1" flipV="1">
            <a:off x="7246484" y="2027422"/>
            <a:ext cx="121725" cy="853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0B901717-AF9D-4684-B723-E522939C7121}"/>
              </a:ext>
            </a:extLst>
          </p:cNvPr>
          <p:cNvCxnSpPr>
            <a:cxnSpLocks/>
          </p:cNvCxnSpPr>
          <p:nvPr/>
        </p:nvCxnSpPr>
        <p:spPr>
          <a:xfrm flipH="1" flipV="1">
            <a:off x="8625160" y="1966004"/>
            <a:ext cx="1920258" cy="865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Conector recto 92">
            <a:extLst>
              <a:ext uri="{FF2B5EF4-FFF2-40B4-BE49-F238E27FC236}">
                <a16:creationId xmlns:a16="http://schemas.microsoft.com/office/drawing/2014/main" id="{499EB858-593C-47A1-91DE-E463EAD349C4}"/>
              </a:ext>
            </a:extLst>
          </p:cNvPr>
          <p:cNvCxnSpPr>
            <a:cxnSpLocks/>
          </p:cNvCxnSpPr>
          <p:nvPr/>
        </p:nvCxnSpPr>
        <p:spPr>
          <a:xfrm flipH="1" flipV="1">
            <a:off x="10002964" y="1999190"/>
            <a:ext cx="1864619" cy="868393"/>
          </a:xfrm>
          <a:prstGeom prst="line">
            <a:avLst/>
          </a:prstGeom>
        </p:spPr>
        <p:style>
          <a:lnRef idx="1">
            <a:schemeClr val="accent1"/>
          </a:lnRef>
          <a:fillRef idx="0">
            <a:schemeClr val="accent1"/>
          </a:fillRef>
          <a:effectRef idx="0">
            <a:schemeClr val="accent1"/>
          </a:effectRef>
          <a:fontRef idx="minor">
            <a:schemeClr val="tx1"/>
          </a:fontRef>
        </p:style>
      </p:cxnSp>
      <p:sp>
        <p:nvSpPr>
          <p:cNvPr id="44" name="Título 1">
            <a:extLst>
              <a:ext uri="{FF2B5EF4-FFF2-40B4-BE49-F238E27FC236}">
                <a16:creationId xmlns:a16="http://schemas.microsoft.com/office/drawing/2014/main" id="{7F455151-D821-DD45-B4BF-70A1A1A33860}"/>
              </a:ext>
            </a:extLst>
          </p:cNvPr>
          <p:cNvSpPr txBox="1">
            <a:spLocks/>
          </p:cNvSpPr>
          <p:nvPr/>
        </p:nvSpPr>
        <p:spPr>
          <a:xfrm>
            <a:off x="614793" y="513411"/>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a:solidFill>
                  <a:prstClr val="black">
                    <a:lumMod val="65000"/>
                    <a:lumOff val="35000"/>
                  </a:prstClr>
                </a:solidFill>
                <a:latin typeface="Sansation" panose="02000000000000000000" pitchFamily="2" charset="0"/>
                <a:ea typeface="Sansation" charset="0"/>
                <a:cs typeface="Sansation" charset="0"/>
              </a:rPr>
              <a:t>1.1 </a:t>
            </a:r>
            <a:r>
              <a:rPr lang="es-ES_tradnl" sz="2100">
                <a:solidFill>
                  <a:prstClr val="black">
                    <a:lumMod val="65000"/>
                    <a:lumOff val="35000"/>
                  </a:prstClr>
                </a:solidFill>
                <a:latin typeface="Sansation" panose="02000000000000000000" pitchFamily="2" charset="0"/>
              </a:rPr>
              <a:t>Fabricantes Sistemas de automatizacion</a:t>
            </a:r>
          </a:p>
        </p:txBody>
      </p:sp>
    </p:spTree>
    <p:extLst>
      <p:ext uri="{BB962C8B-B14F-4D97-AF65-F5344CB8AC3E}">
        <p14:creationId xmlns:p14="http://schemas.microsoft.com/office/powerpoint/2010/main" val="316100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A00724F-461B-4E4F-9AA5-B2199950FCBC}"/>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2  Tecnologías </a:t>
            </a:r>
          </a:p>
        </p:txBody>
      </p:sp>
      <p:sp>
        <p:nvSpPr>
          <p:cNvPr id="16" name="315 Abrir llave">
            <a:extLst>
              <a:ext uri="{FF2B5EF4-FFF2-40B4-BE49-F238E27FC236}">
                <a16:creationId xmlns:a16="http://schemas.microsoft.com/office/drawing/2014/main" id="{C62E67AD-D38C-CD49-B460-C7FD3F7CFE8F}"/>
              </a:ext>
            </a:extLst>
          </p:cNvPr>
          <p:cNvSpPr/>
          <p:nvPr/>
        </p:nvSpPr>
        <p:spPr>
          <a:xfrm rot="5400000">
            <a:off x="5573335" y="-2170873"/>
            <a:ext cx="1045329" cy="857292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7" name="Cuadro de texto 2">
            <a:extLst>
              <a:ext uri="{FF2B5EF4-FFF2-40B4-BE49-F238E27FC236}">
                <a16:creationId xmlns:a16="http://schemas.microsoft.com/office/drawing/2014/main" id="{D13B5251-A686-0141-9C80-E9181E9C9485}"/>
              </a:ext>
            </a:extLst>
          </p:cNvPr>
          <p:cNvSpPr txBox="1">
            <a:spLocks noChangeArrowheads="1"/>
          </p:cNvSpPr>
          <p:nvPr/>
        </p:nvSpPr>
        <p:spPr bwMode="auto">
          <a:xfrm>
            <a:off x="2007388" y="2570780"/>
            <a:ext cx="1976755" cy="369332"/>
          </a:xfrm>
          <a:prstGeom prst="rect">
            <a:avLst/>
          </a:prstGeom>
        </p:spPr>
        <p:txBody>
          <a:bodyPr wrap="square">
            <a:spAutoFit/>
          </a:bodyPr>
          <a:lstStyle>
            <a:defPPr>
              <a:defRPr lang="es-CL"/>
            </a:defPPr>
          </a:lstStyle>
          <a:p>
            <a:r>
              <a:rPr lang="es-CL" dirty="0"/>
              <a:t>Operación</a:t>
            </a:r>
          </a:p>
        </p:txBody>
      </p:sp>
      <p:sp>
        <p:nvSpPr>
          <p:cNvPr id="18" name="Cuadro de texto 2">
            <a:extLst>
              <a:ext uri="{FF2B5EF4-FFF2-40B4-BE49-F238E27FC236}">
                <a16:creationId xmlns:a16="http://schemas.microsoft.com/office/drawing/2014/main" id="{2EA79B73-2C5E-F444-AE56-77867D242165}"/>
              </a:ext>
            </a:extLst>
          </p:cNvPr>
          <p:cNvSpPr txBox="1">
            <a:spLocks noChangeArrowheads="1"/>
          </p:cNvSpPr>
          <p:nvPr/>
        </p:nvSpPr>
        <p:spPr bwMode="auto">
          <a:xfrm>
            <a:off x="8554069" y="2585583"/>
            <a:ext cx="1426359" cy="369332"/>
          </a:xfrm>
          <a:prstGeom prst="rect">
            <a:avLst/>
          </a:prstGeom>
        </p:spPr>
        <p:txBody>
          <a:bodyPr wrap="square">
            <a:spAutoFit/>
          </a:bodyPr>
          <a:lstStyle>
            <a:defPPr>
              <a:defRPr lang="es-CL"/>
            </a:defPPr>
          </a:lstStyle>
          <a:p>
            <a:r>
              <a:rPr lang="es-CL" dirty="0"/>
              <a:t>Seguridad</a:t>
            </a:r>
          </a:p>
        </p:txBody>
      </p:sp>
      <p:sp>
        <p:nvSpPr>
          <p:cNvPr id="19" name="Cuadro de texto 2">
            <a:extLst>
              <a:ext uri="{FF2B5EF4-FFF2-40B4-BE49-F238E27FC236}">
                <a16:creationId xmlns:a16="http://schemas.microsoft.com/office/drawing/2014/main" id="{8E2D3BDF-28C2-CA42-A28B-106A7F86E625}"/>
              </a:ext>
            </a:extLst>
          </p:cNvPr>
          <p:cNvSpPr txBox="1">
            <a:spLocks noChangeArrowheads="1"/>
          </p:cNvSpPr>
          <p:nvPr/>
        </p:nvSpPr>
        <p:spPr bwMode="auto">
          <a:xfrm>
            <a:off x="5901966" y="2585515"/>
            <a:ext cx="1688454" cy="369332"/>
          </a:xfrm>
          <a:prstGeom prst="rect">
            <a:avLst/>
          </a:prstGeom>
        </p:spPr>
        <p:txBody>
          <a:bodyPr wrap="square">
            <a:spAutoFit/>
          </a:bodyPr>
          <a:lstStyle>
            <a:defPPr>
              <a:defRPr lang="es-CL"/>
            </a:defPPr>
          </a:lstStyle>
          <a:p>
            <a:r>
              <a:rPr lang="es-CL" dirty="0"/>
              <a:t>Mantención</a:t>
            </a:r>
          </a:p>
        </p:txBody>
      </p:sp>
      <p:sp>
        <p:nvSpPr>
          <p:cNvPr id="20" name="Cuadro de texto 2">
            <a:extLst>
              <a:ext uri="{FF2B5EF4-FFF2-40B4-BE49-F238E27FC236}">
                <a16:creationId xmlns:a16="http://schemas.microsoft.com/office/drawing/2014/main" id="{E72237C3-FC2B-1044-8A9B-0921FC7C2FA6}"/>
              </a:ext>
            </a:extLst>
          </p:cNvPr>
          <p:cNvSpPr txBox="1">
            <a:spLocks noChangeArrowheads="1"/>
          </p:cNvSpPr>
          <p:nvPr/>
        </p:nvSpPr>
        <p:spPr bwMode="auto">
          <a:xfrm>
            <a:off x="3874133" y="2593348"/>
            <a:ext cx="1402078" cy="369332"/>
          </a:xfrm>
          <a:prstGeom prst="rect">
            <a:avLst/>
          </a:prstGeom>
        </p:spPr>
        <p:txBody>
          <a:bodyPr wrap="square">
            <a:spAutoFit/>
          </a:bodyPr>
          <a:lstStyle>
            <a:defPPr>
              <a:defRPr lang="es-CL"/>
            </a:defPPr>
          </a:lstStyle>
          <a:p>
            <a:r>
              <a:rPr lang="es-CL" dirty="0"/>
              <a:t>Conectividad</a:t>
            </a:r>
          </a:p>
        </p:txBody>
      </p:sp>
      <p:sp>
        <p:nvSpPr>
          <p:cNvPr id="2" name="CuadroTexto 1">
            <a:extLst>
              <a:ext uri="{FF2B5EF4-FFF2-40B4-BE49-F238E27FC236}">
                <a16:creationId xmlns:a16="http://schemas.microsoft.com/office/drawing/2014/main" id="{4424B62B-8292-2D49-A594-D6E97100A010}"/>
              </a:ext>
            </a:extLst>
          </p:cNvPr>
          <p:cNvSpPr txBox="1"/>
          <p:nvPr/>
        </p:nvSpPr>
        <p:spPr>
          <a:xfrm>
            <a:off x="41004" y="3886200"/>
            <a:ext cx="1394116" cy="646331"/>
          </a:xfrm>
          <a:prstGeom prst="rect">
            <a:avLst/>
          </a:prstGeom>
          <a:noFill/>
        </p:spPr>
        <p:txBody>
          <a:bodyPr wrap="square" rtlCol="0">
            <a:spAutoFit/>
          </a:bodyPr>
          <a:lstStyle/>
          <a:p>
            <a:pPr algn="ctr"/>
            <a:r>
              <a:rPr lang="es-CL" dirty="0"/>
              <a:t>Idntificar tecnologias</a:t>
            </a:r>
          </a:p>
        </p:txBody>
      </p:sp>
      <p:sp>
        <p:nvSpPr>
          <p:cNvPr id="8" name="Abrir llave 7">
            <a:extLst>
              <a:ext uri="{FF2B5EF4-FFF2-40B4-BE49-F238E27FC236}">
                <a16:creationId xmlns:a16="http://schemas.microsoft.com/office/drawing/2014/main" id="{E95073D0-689E-D540-BC5A-34C7B42EA5AC}"/>
              </a:ext>
            </a:extLst>
          </p:cNvPr>
          <p:cNvSpPr/>
          <p:nvPr/>
        </p:nvSpPr>
        <p:spPr>
          <a:xfrm>
            <a:off x="1435120" y="3129758"/>
            <a:ext cx="534924" cy="24730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9" name="CuadroTexto 8">
            <a:extLst>
              <a:ext uri="{FF2B5EF4-FFF2-40B4-BE49-F238E27FC236}">
                <a16:creationId xmlns:a16="http://schemas.microsoft.com/office/drawing/2014/main" id="{90005324-39E9-0947-B371-4FB7FA8BC938}"/>
              </a:ext>
            </a:extLst>
          </p:cNvPr>
          <p:cNvSpPr txBox="1"/>
          <p:nvPr/>
        </p:nvSpPr>
        <p:spPr>
          <a:xfrm>
            <a:off x="5041184" y="1106403"/>
            <a:ext cx="2549236" cy="369332"/>
          </a:xfrm>
          <a:prstGeom prst="rect">
            <a:avLst/>
          </a:prstGeom>
          <a:noFill/>
        </p:spPr>
        <p:txBody>
          <a:bodyPr wrap="square" rtlCol="0">
            <a:spAutoFit/>
          </a:bodyPr>
          <a:lstStyle/>
          <a:p>
            <a:r>
              <a:rPr lang="es-CL" dirty="0"/>
              <a:t>Por Equipo Minero</a:t>
            </a:r>
          </a:p>
        </p:txBody>
      </p:sp>
    </p:spTree>
    <p:extLst>
      <p:ext uri="{BB962C8B-B14F-4D97-AF65-F5344CB8AC3E}">
        <p14:creationId xmlns:p14="http://schemas.microsoft.com/office/powerpoint/2010/main" val="205186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315 Abrir llave">
            <a:extLst>
              <a:ext uri="{FF2B5EF4-FFF2-40B4-BE49-F238E27FC236}">
                <a16:creationId xmlns:a16="http://schemas.microsoft.com/office/drawing/2014/main" id="{C62E67AD-D38C-CD49-B460-C7FD3F7CFE8F}"/>
              </a:ext>
            </a:extLst>
          </p:cNvPr>
          <p:cNvSpPr/>
          <p:nvPr/>
        </p:nvSpPr>
        <p:spPr>
          <a:xfrm rot="5400000">
            <a:off x="5573335" y="-2170873"/>
            <a:ext cx="1045329" cy="857292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7" name="Cuadro de texto 2">
            <a:extLst>
              <a:ext uri="{FF2B5EF4-FFF2-40B4-BE49-F238E27FC236}">
                <a16:creationId xmlns:a16="http://schemas.microsoft.com/office/drawing/2014/main" id="{D13B5251-A686-0141-9C80-E9181E9C9485}"/>
              </a:ext>
            </a:extLst>
          </p:cNvPr>
          <p:cNvSpPr txBox="1">
            <a:spLocks noChangeArrowheads="1"/>
          </p:cNvSpPr>
          <p:nvPr/>
        </p:nvSpPr>
        <p:spPr bwMode="auto">
          <a:xfrm>
            <a:off x="2007388" y="2570780"/>
            <a:ext cx="1976755" cy="369332"/>
          </a:xfrm>
          <a:prstGeom prst="rect">
            <a:avLst/>
          </a:prstGeom>
        </p:spPr>
        <p:txBody>
          <a:bodyPr wrap="square">
            <a:spAutoFit/>
          </a:bodyPr>
          <a:lstStyle>
            <a:defPPr>
              <a:defRPr lang="es-CL"/>
            </a:defPPr>
          </a:lstStyle>
          <a:p>
            <a:r>
              <a:rPr lang="es-CL" dirty="0"/>
              <a:t>Operación</a:t>
            </a:r>
          </a:p>
        </p:txBody>
      </p:sp>
      <p:sp>
        <p:nvSpPr>
          <p:cNvPr id="18" name="Cuadro de texto 2">
            <a:extLst>
              <a:ext uri="{FF2B5EF4-FFF2-40B4-BE49-F238E27FC236}">
                <a16:creationId xmlns:a16="http://schemas.microsoft.com/office/drawing/2014/main" id="{2EA79B73-2C5E-F444-AE56-77867D242165}"/>
              </a:ext>
            </a:extLst>
          </p:cNvPr>
          <p:cNvSpPr txBox="1">
            <a:spLocks noChangeArrowheads="1"/>
          </p:cNvSpPr>
          <p:nvPr/>
        </p:nvSpPr>
        <p:spPr bwMode="auto">
          <a:xfrm>
            <a:off x="8554069" y="2585583"/>
            <a:ext cx="1426359" cy="369332"/>
          </a:xfrm>
          <a:prstGeom prst="rect">
            <a:avLst/>
          </a:prstGeom>
        </p:spPr>
        <p:txBody>
          <a:bodyPr wrap="square">
            <a:spAutoFit/>
          </a:bodyPr>
          <a:lstStyle>
            <a:defPPr>
              <a:defRPr lang="es-CL"/>
            </a:defPPr>
          </a:lstStyle>
          <a:p>
            <a:r>
              <a:rPr lang="es-CL" dirty="0"/>
              <a:t>Seguridad</a:t>
            </a:r>
          </a:p>
        </p:txBody>
      </p:sp>
      <p:sp>
        <p:nvSpPr>
          <p:cNvPr id="19" name="Cuadro de texto 2">
            <a:extLst>
              <a:ext uri="{FF2B5EF4-FFF2-40B4-BE49-F238E27FC236}">
                <a16:creationId xmlns:a16="http://schemas.microsoft.com/office/drawing/2014/main" id="{8E2D3BDF-28C2-CA42-A28B-106A7F86E625}"/>
              </a:ext>
            </a:extLst>
          </p:cNvPr>
          <p:cNvSpPr txBox="1">
            <a:spLocks noChangeArrowheads="1"/>
          </p:cNvSpPr>
          <p:nvPr/>
        </p:nvSpPr>
        <p:spPr bwMode="auto">
          <a:xfrm>
            <a:off x="5901966" y="2585515"/>
            <a:ext cx="1688454" cy="369332"/>
          </a:xfrm>
          <a:prstGeom prst="rect">
            <a:avLst/>
          </a:prstGeom>
        </p:spPr>
        <p:txBody>
          <a:bodyPr wrap="square">
            <a:spAutoFit/>
          </a:bodyPr>
          <a:lstStyle>
            <a:defPPr>
              <a:defRPr lang="es-CL"/>
            </a:defPPr>
          </a:lstStyle>
          <a:p>
            <a:r>
              <a:rPr lang="es-CL" dirty="0"/>
              <a:t>Mantención</a:t>
            </a:r>
          </a:p>
        </p:txBody>
      </p:sp>
      <p:sp>
        <p:nvSpPr>
          <p:cNvPr id="20" name="Cuadro de texto 2">
            <a:extLst>
              <a:ext uri="{FF2B5EF4-FFF2-40B4-BE49-F238E27FC236}">
                <a16:creationId xmlns:a16="http://schemas.microsoft.com/office/drawing/2014/main" id="{E72237C3-FC2B-1044-8A9B-0921FC7C2FA6}"/>
              </a:ext>
            </a:extLst>
          </p:cNvPr>
          <p:cNvSpPr txBox="1">
            <a:spLocks noChangeArrowheads="1"/>
          </p:cNvSpPr>
          <p:nvPr/>
        </p:nvSpPr>
        <p:spPr bwMode="auto">
          <a:xfrm>
            <a:off x="3874133" y="2593348"/>
            <a:ext cx="1402078" cy="369332"/>
          </a:xfrm>
          <a:prstGeom prst="rect">
            <a:avLst/>
          </a:prstGeom>
        </p:spPr>
        <p:txBody>
          <a:bodyPr wrap="square">
            <a:spAutoFit/>
          </a:bodyPr>
          <a:lstStyle>
            <a:defPPr>
              <a:defRPr lang="es-CL"/>
            </a:defPPr>
          </a:lstStyle>
          <a:p>
            <a:r>
              <a:rPr lang="es-CL" dirty="0"/>
              <a:t>Conectividad</a:t>
            </a:r>
          </a:p>
        </p:txBody>
      </p:sp>
      <p:sp>
        <p:nvSpPr>
          <p:cNvPr id="2" name="CuadroTexto 1">
            <a:extLst>
              <a:ext uri="{FF2B5EF4-FFF2-40B4-BE49-F238E27FC236}">
                <a16:creationId xmlns:a16="http://schemas.microsoft.com/office/drawing/2014/main" id="{4424B62B-8292-2D49-A594-D6E97100A010}"/>
              </a:ext>
            </a:extLst>
          </p:cNvPr>
          <p:cNvSpPr txBox="1"/>
          <p:nvPr/>
        </p:nvSpPr>
        <p:spPr>
          <a:xfrm>
            <a:off x="41004" y="3886200"/>
            <a:ext cx="1394116" cy="646331"/>
          </a:xfrm>
          <a:prstGeom prst="rect">
            <a:avLst/>
          </a:prstGeom>
          <a:noFill/>
        </p:spPr>
        <p:txBody>
          <a:bodyPr wrap="square" rtlCol="0">
            <a:spAutoFit/>
          </a:bodyPr>
          <a:lstStyle/>
          <a:p>
            <a:pPr algn="ctr"/>
            <a:r>
              <a:rPr lang="es-CL" dirty="0"/>
              <a:t>b) Idntificar tecnologias</a:t>
            </a:r>
          </a:p>
        </p:txBody>
      </p:sp>
      <p:sp>
        <p:nvSpPr>
          <p:cNvPr id="8" name="Abrir llave 7">
            <a:extLst>
              <a:ext uri="{FF2B5EF4-FFF2-40B4-BE49-F238E27FC236}">
                <a16:creationId xmlns:a16="http://schemas.microsoft.com/office/drawing/2014/main" id="{E95073D0-689E-D540-BC5A-34C7B42EA5AC}"/>
              </a:ext>
            </a:extLst>
          </p:cNvPr>
          <p:cNvSpPr/>
          <p:nvPr/>
        </p:nvSpPr>
        <p:spPr>
          <a:xfrm>
            <a:off x="1435120" y="3129758"/>
            <a:ext cx="534924" cy="24730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9" name="CuadroTexto 8">
            <a:extLst>
              <a:ext uri="{FF2B5EF4-FFF2-40B4-BE49-F238E27FC236}">
                <a16:creationId xmlns:a16="http://schemas.microsoft.com/office/drawing/2014/main" id="{90005324-39E9-0947-B371-4FB7FA8BC938}"/>
              </a:ext>
            </a:extLst>
          </p:cNvPr>
          <p:cNvSpPr txBox="1"/>
          <p:nvPr/>
        </p:nvSpPr>
        <p:spPr>
          <a:xfrm>
            <a:off x="5041184" y="1106403"/>
            <a:ext cx="2549236" cy="369332"/>
          </a:xfrm>
          <a:prstGeom prst="rect">
            <a:avLst/>
          </a:prstGeom>
          <a:noFill/>
        </p:spPr>
        <p:txBody>
          <a:bodyPr wrap="square" rtlCol="0">
            <a:spAutoFit/>
          </a:bodyPr>
          <a:lstStyle/>
          <a:p>
            <a:r>
              <a:rPr lang="es-CL" dirty="0"/>
              <a:t>Por Equipo Minero</a:t>
            </a:r>
          </a:p>
        </p:txBody>
      </p:sp>
      <p:sp>
        <p:nvSpPr>
          <p:cNvPr id="3" name="Rectángulo 2">
            <a:extLst>
              <a:ext uri="{FF2B5EF4-FFF2-40B4-BE49-F238E27FC236}">
                <a16:creationId xmlns:a16="http://schemas.microsoft.com/office/drawing/2014/main" id="{AE3DCA45-6205-8B40-9870-47B76E626090}"/>
              </a:ext>
            </a:extLst>
          </p:cNvPr>
          <p:cNvSpPr/>
          <p:nvPr/>
        </p:nvSpPr>
        <p:spPr>
          <a:xfrm>
            <a:off x="2081365" y="4411247"/>
            <a:ext cx="8301098" cy="552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Intersystem API Mining   ( data based on ISO 15143-3 )</a:t>
            </a:r>
          </a:p>
        </p:txBody>
      </p:sp>
      <p:sp>
        <p:nvSpPr>
          <p:cNvPr id="12" name="Rectángulo 11">
            <a:extLst>
              <a:ext uri="{FF2B5EF4-FFF2-40B4-BE49-F238E27FC236}">
                <a16:creationId xmlns:a16="http://schemas.microsoft.com/office/drawing/2014/main" id="{2FFCA179-DDD9-984C-B9FF-13211E96DB8E}"/>
              </a:ext>
            </a:extLst>
          </p:cNvPr>
          <p:cNvSpPr/>
          <p:nvPr/>
        </p:nvSpPr>
        <p:spPr>
          <a:xfrm>
            <a:off x="2081365" y="3420569"/>
            <a:ext cx="8301098" cy="552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Intersystem Apps Engine ( first app OEE)</a:t>
            </a:r>
          </a:p>
        </p:txBody>
      </p:sp>
      <p:sp>
        <p:nvSpPr>
          <p:cNvPr id="13" name="Título 1">
            <a:extLst>
              <a:ext uri="{FF2B5EF4-FFF2-40B4-BE49-F238E27FC236}">
                <a16:creationId xmlns:a16="http://schemas.microsoft.com/office/drawing/2014/main" id="{DC555ADF-636B-AB4E-9BA1-AD31714F1FF3}"/>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2  Tecnologías </a:t>
            </a:r>
          </a:p>
        </p:txBody>
      </p:sp>
    </p:spTree>
    <p:extLst>
      <p:ext uri="{BB962C8B-B14F-4D97-AF65-F5344CB8AC3E}">
        <p14:creationId xmlns:p14="http://schemas.microsoft.com/office/powerpoint/2010/main" val="1082588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3 Imagen" descr="Resultado de imagen para camiones mineros">
            <a:extLst>
              <a:ext uri="{FF2B5EF4-FFF2-40B4-BE49-F238E27FC236}">
                <a16:creationId xmlns:a16="http://schemas.microsoft.com/office/drawing/2014/main" id="{8759A9F6-CA47-D14E-831B-72090CE425F5}"/>
              </a:ext>
            </a:extLst>
          </p:cNvPr>
          <p:cNvPicPr/>
          <p:nvPr/>
        </p:nvPicPr>
        <p:blipFill rotWithShape="1">
          <a:blip r:embed="rId2">
            <a:extLst>
              <a:ext uri="{28A0092B-C50C-407E-A947-70E740481C1C}">
                <a14:useLocalDpi xmlns:a14="http://schemas.microsoft.com/office/drawing/2010/main" val="0"/>
              </a:ext>
            </a:extLst>
          </a:blip>
          <a:srcRect l="8263" t="9892" r="5932" b="8423"/>
          <a:stretch/>
        </p:blipFill>
        <p:spPr bwMode="auto">
          <a:xfrm>
            <a:off x="4974989" y="574170"/>
            <a:ext cx="2317750" cy="1854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4" name="315 Abrir llave">
            <a:extLst>
              <a:ext uri="{FF2B5EF4-FFF2-40B4-BE49-F238E27FC236}">
                <a16:creationId xmlns:a16="http://schemas.microsoft.com/office/drawing/2014/main" id="{F7C35972-4E35-6548-A16E-1C3B2FAA9FD6}"/>
              </a:ext>
            </a:extLst>
          </p:cNvPr>
          <p:cNvSpPr/>
          <p:nvPr/>
        </p:nvSpPr>
        <p:spPr>
          <a:xfrm rot="5400000">
            <a:off x="5573335" y="-857464"/>
            <a:ext cx="1045329" cy="857292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sz="1600"/>
          </a:p>
        </p:txBody>
      </p:sp>
      <p:sp>
        <p:nvSpPr>
          <p:cNvPr id="5" name="Cuadro de texto 2">
            <a:extLst>
              <a:ext uri="{FF2B5EF4-FFF2-40B4-BE49-F238E27FC236}">
                <a16:creationId xmlns:a16="http://schemas.microsoft.com/office/drawing/2014/main" id="{0A0093D8-A29E-784E-95C6-ACCAB45A38FA}"/>
              </a:ext>
            </a:extLst>
          </p:cNvPr>
          <p:cNvSpPr txBox="1">
            <a:spLocks noChangeArrowheads="1"/>
          </p:cNvSpPr>
          <p:nvPr/>
        </p:nvSpPr>
        <p:spPr bwMode="auto">
          <a:xfrm>
            <a:off x="1872604" y="3617020"/>
            <a:ext cx="1983105" cy="39306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Operación</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6" name="333 Rectángulo redondeado">
            <a:extLst>
              <a:ext uri="{FF2B5EF4-FFF2-40B4-BE49-F238E27FC236}">
                <a16:creationId xmlns:a16="http://schemas.microsoft.com/office/drawing/2014/main" id="{27036FD4-A688-9D40-9C95-6CD930A57C3F}"/>
              </a:ext>
            </a:extLst>
          </p:cNvPr>
          <p:cNvSpPr/>
          <p:nvPr/>
        </p:nvSpPr>
        <p:spPr>
          <a:xfrm>
            <a:off x="1865620" y="4486860"/>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Tele Operación</a:t>
            </a:r>
          </a:p>
        </p:txBody>
      </p:sp>
      <p:sp>
        <p:nvSpPr>
          <p:cNvPr id="7" name="336 Rectángulo redondeado">
            <a:extLst>
              <a:ext uri="{FF2B5EF4-FFF2-40B4-BE49-F238E27FC236}">
                <a16:creationId xmlns:a16="http://schemas.microsoft.com/office/drawing/2014/main" id="{33CA264A-40A0-5E40-A4E6-26BD6C799F84}"/>
              </a:ext>
            </a:extLst>
          </p:cNvPr>
          <p:cNvSpPr/>
          <p:nvPr/>
        </p:nvSpPr>
        <p:spPr>
          <a:xfrm>
            <a:off x="1870700" y="4929455"/>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Sistemas de Despacho</a:t>
            </a:r>
          </a:p>
        </p:txBody>
      </p:sp>
      <p:sp>
        <p:nvSpPr>
          <p:cNvPr id="8" name="339 Rectángulo redondeado">
            <a:extLst>
              <a:ext uri="{FF2B5EF4-FFF2-40B4-BE49-F238E27FC236}">
                <a16:creationId xmlns:a16="http://schemas.microsoft.com/office/drawing/2014/main" id="{D33E2957-A149-EF4E-AA65-EAA71104E1CA}"/>
              </a:ext>
            </a:extLst>
          </p:cNvPr>
          <p:cNvSpPr/>
          <p:nvPr/>
        </p:nvSpPr>
        <p:spPr>
          <a:xfrm>
            <a:off x="1871335" y="5354905"/>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Sistemas de Navegación</a:t>
            </a:r>
          </a:p>
        </p:txBody>
      </p:sp>
      <p:sp>
        <p:nvSpPr>
          <p:cNvPr id="9" name="342 Rectángulo redondeado">
            <a:extLst>
              <a:ext uri="{FF2B5EF4-FFF2-40B4-BE49-F238E27FC236}">
                <a16:creationId xmlns:a16="http://schemas.microsoft.com/office/drawing/2014/main" id="{CA050CEC-17D3-0E45-8DA2-777CD17778F2}"/>
              </a:ext>
            </a:extLst>
          </p:cNvPr>
          <p:cNvSpPr/>
          <p:nvPr/>
        </p:nvSpPr>
        <p:spPr>
          <a:xfrm>
            <a:off x="1891190" y="4046916"/>
            <a:ext cx="1961345" cy="321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Monit de Operación</a:t>
            </a:r>
          </a:p>
        </p:txBody>
      </p:sp>
      <p:sp>
        <p:nvSpPr>
          <p:cNvPr id="10" name="343 Rectángulo redondeado">
            <a:extLst>
              <a:ext uri="{FF2B5EF4-FFF2-40B4-BE49-F238E27FC236}">
                <a16:creationId xmlns:a16="http://schemas.microsoft.com/office/drawing/2014/main" id="{71EB1982-90E5-134F-A850-E1B3B6234CBC}"/>
              </a:ext>
            </a:extLst>
          </p:cNvPr>
          <p:cNvSpPr/>
          <p:nvPr/>
        </p:nvSpPr>
        <p:spPr>
          <a:xfrm>
            <a:off x="1872605" y="5774005"/>
            <a:ext cx="1983105" cy="28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Monitoreo de Equipos</a:t>
            </a:r>
          </a:p>
        </p:txBody>
      </p:sp>
      <p:sp>
        <p:nvSpPr>
          <p:cNvPr id="11" name="Cuadro de texto 2">
            <a:extLst>
              <a:ext uri="{FF2B5EF4-FFF2-40B4-BE49-F238E27FC236}">
                <a16:creationId xmlns:a16="http://schemas.microsoft.com/office/drawing/2014/main" id="{B3AE58B7-6727-FA49-B165-57F43591C814}"/>
              </a:ext>
            </a:extLst>
          </p:cNvPr>
          <p:cNvSpPr txBox="1">
            <a:spLocks noChangeArrowheads="1"/>
          </p:cNvSpPr>
          <p:nvPr/>
        </p:nvSpPr>
        <p:spPr bwMode="auto">
          <a:xfrm>
            <a:off x="4012842" y="3660072"/>
            <a:ext cx="1958824" cy="36131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Seguridad</a:t>
            </a:r>
            <a:endParaRPr lang="es-CL" sz="1600" dirty="0">
              <a:latin typeface="Calibri"/>
              <a:ea typeface="Calibri"/>
              <a:cs typeface="Times New Roman"/>
            </a:endParaRPr>
          </a:p>
        </p:txBody>
      </p:sp>
      <p:sp>
        <p:nvSpPr>
          <p:cNvPr id="12" name="340 Rectángulo redondeado">
            <a:extLst>
              <a:ext uri="{FF2B5EF4-FFF2-40B4-BE49-F238E27FC236}">
                <a16:creationId xmlns:a16="http://schemas.microsoft.com/office/drawing/2014/main" id="{0D93998E-3C2A-6A40-84DC-65D7714F260F}"/>
              </a:ext>
            </a:extLst>
          </p:cNvPr>
          <p:cNvSpPr/>
          <p:nvPr/>
        </p:nvSpPr>
        <p:spPr>
          <a:xfrm>
            <a:off x="4000703" y="4927961"/>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Sistemas de Sensores</a:t>
            </a:r>
          </a:p>
        </p:txBody>
      </p:sp>
      <p:sp>
        <p:nvSpPr>
          <p:cNvPr id="13" name="29 Rectángulo redondeado">
            <a:extLst>
              <a:ext uri="{FF2B5EF4-FFF2-40B4-BE49-F238E27FC236}">
                <a16:creationId xmlns:a16="http://schemas.microsoft.com/office/drawing/2014/main" id="{6C170AFA-E1B8-4747-B02C-DDBD0C54DFCA}"/>
              </a:ext>
            </a:extLst>
          </p:cNvPr>
          <p:cNvSpPr/>
          <p:nvPr/>
        </p:nvSpPr>
        <p:spPr>
          <a:xfrm>
            <a:off x="4000703" y="4054537"/>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Detección de fuego</a:t>
            </a:r>
          </a:p>
        </p:txBody>
      </p:sp>
      <p:sp>
        <p:nvSpPr>
          <p:cNvPr id="14" name="295 Rectángulo redondeado">
            <a:extLst>
              <a:ext uri="{FF2B5EF4-FFF2-40B4-BE49-F238E27FC236}">
                <a16:creationId xmlns:a16="http://schemas.microsoft.com/office/drawing/2014/main" id="{A8DF74CD-06AB-554B-A3AE-4EED030DEAAC}"/>
              </a:ext>
            </a:extLst>
          </p:cNvPr>
          <p:cNvSpPr/>
          <p:nvPr/>
        </p:nvSpPr>
        <p:spPr>
          <a:xfrm>
            <a:off x="4024984" y="4486076"/>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Parada de emergencia</a:t>
            </a:r>
          </a:p>
        </p:txBody>
      </p:sp>
      <p:sp>
        <p:nvSpPr>
          <p:cNvPr id="15" name="302 Rectángulo redondeado">
            <a:extLst>
              <a:ext uri="{FF2B5EF4-FFF2-40B4-BE49-F238E27FC236}">
                <a16:creationId xmlns:a16="http://schemas.microsoft.com/office/drawing/2014/main" id="{054ED984-B127-7749-B28E-3E38C43876B8}"/>
              </a:ext>
            </a:extLst>
          </p:cNvPr>
          <p:cNvSpPr/>
          <p:nvPr/>
        </p:nvSpPr>
        <p:spPr>
          <a:xfrm>
            <a:off x="4000702" y="5354905"/>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Sistemas Anti Fatiga</a:t>
            </a:r>
          </a:p>
        </p:txBody>
      </p:sp>
      <p:sp>
        <p:nvSpPr>
          <p:cNvPr id="16" name="Cuadro de texto 2">
            <a:extLst>
              <a:ext uri="{FF2B5EF4-FFF2-40B4-BE49-F238E27FC236}">
                <a16:creationId xmlns:a16="http://schemas.microsoft.com/office/drawing/2014/main" id="{6C3CEE34-4503-7F42-8875-D1E9E8E1426F}"/>
              </a:ext>
            </a:extLst>
          </p:cNvPr>
          <p:cNvSpPr txBox="1">
            <a:spLocks noChangeArrowheads="1"/>
          </p:cNvSpPr>
          <p:nvPr/>
        </p:nvSpPr>
        <p:spPr bwMode="auto">
          <a:xfrm>
            <a:off x="6149762" y="3675441"/>
            <a:ext cx="1983105" cy="27622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Mantenimiento</a:t>
            </a:r>
            <a:endParaRPr lang="es-CL" sz="1600" dirty="0">
              <a:latin typeface="Calibri"/>
              <a:ea typeface="Calibri"/>
              <a:cs typeface="Times New Roman"/>
            </a:endParaRPr>
          </a:p>
        </p:txBody>
      </p:sp>
      <p:sp>
        <p:nvSpPr>
          <p:cNvPr id="17" name="341 Rectángulo redondeado">
            <a:extLst>
              <a:ext uri="{FF2B5EF4-FFF2-40B4-BE49-F238E27FC236}">
                <a16:creationId xmlns:a16="http://schemas.microsoft.com/office/drawing/2014/main" id="{E5F06FC7-808E-3F49-A6B0-DAFF19EDA528}"/>
              </a:ext>
            </a:extLst>
          </p:cNvPr>
          <p:cNvSpPr/>
          <p:nvPr/>
        </p:nvSpPr>
        <p:spPr>
          <a:xfrm>
            <a:off x="6133865" y="4486076"/>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Signos Vitales</a:t>
            </a:r>
          </a:p>
        </p:txBody>
      </p:sp>
      <p:sp>
        <p:nvSpPr>
          <p:cNvPr id="18" name="1 Rectángulo redondeado">
            <a:extLst>
              <a:ext uri="{FF2B5EF4-FFF2-40B4-BE49-F238E27FC236}">
                <a16:creationId xmlns:a16="http://schemas.microsoft.com/office/drawing/2014/main" id="{FEFD3D5A-2C96-A546-9DF9-C40A910345C3}"/>
              </a:ext>
            </a:extLst>
          </p:cNvPr>
          <p:cNvSpPr/>
          <p:nvPr/>
        </p:nvSpPr>
        <p:spPr>
          <a:xfrm>
            <a:off x="6138765" y="4054537"/>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Aceite</a:t>
            </a:r>
          </a:p>
        </p:txBody>
      </p:sp>
      <p:sp>
        <p:nvSpPr>
          <p:cNvPr id="20" name="337 Rectángulo redondeado">
            <a:extLst>
              <a:ext uri="{FF2B5EF4-FFF2-40B4-BE49-F238E27FC236}">
                <a16:creationId xmlns:a16="http://schemas.microsoft.com/office/drawing/2014/main" id="{69A140E7-0747-B24A-B5D4-7BBC1D5535C1}"/>
              </a:ext>
            </a:extLst>
          </p:cNvPr>
          <p:cNvSpPr/>
          <p:nvPr/>
        </p:nvSpPr>
        <p:spPr>
          <a:xfrm>
            <a:off x="8317705" y="5317366"/>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Dispositivos de red</a:t>
            </a:r>
          </a:p>
        </p:txBody>
      </p:sp>
      <p:sp>
        <p:nvSpPr>
          <p:cNvPr id="21" name="298 Rectángulo redondeado">
            <a:extLst>
              <a:ext uri="{FF2B5EF4-FFF2-40B4-BE49-F238E27FC236}">
                <a16:creationId xmlns:a16="http://schemas.microsoft.com/office/drawing/2014/main" id="{DD7462AD-FB34-D649-B8C7-BC05D2BBCA0A}"/>
              </a:ext>
            </a:extLst>
          </p:cNvPr>
          <p:cNvSpPr/>
          <p:nvPr/>
        </p:nvSpPr>
        <p:spPr>
          <a:xfrm>
            <a:off x="8317704" y="4467698"/>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Antenas</a:t>
            </a:r>
          </a:p>
        </p:txBody>
      </p:sp>
      <p:sp>
        <p:nvSpPr>
          <p:cNvPr id="22" name="299 Rectángulo redondeado">
            <a:extLst>
              <a:ext uri="{FF2B5EF4-FFF2-40B4-BE49-F238E27FC236}">
                <a16:creationId xmlns:a16="http://schemas.microsoft.com/office/drawing/2014/main" id="{A5E2AD5E-56F7-824B-8762-35DBF60110B1}"/>
              </a:ext>
            </a:extLst>
          </p:cNvPr>
          <p:cNvSpPr/>
          <p:nvPr/>
        </p:nvSpPr>
        <p:spPr>
          <a:xfrm>
            <a:off x="8317703" y="4908538"/>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Radio</a:t>
            </a:r>
          </a:p>
        </p:txBody>
      </p:sp>
      <p:sp>
        <p:nvSpPr>
          <p:cNvPr id="23" name="300 Rectángulo redondeado">
            <a:extLst>
              <a:ext uri="{FF2B5EF4-FFF2-40B4-BE49-F238E27FC236}">
                <a16:creationId xmlns:a16="http://schemas.microsoft.com/office/drawing/2014/main" id="{14A8B7D5-A192-3645-89E0-C381CE57ED3A}"/>
              </a:ext>
            </a:extLst>
          </p:cNvPr>
          <p:cNvSpPr/>
          <p:nvPr/>
        </p:nvSpPr>
        <p:spPr>
          <a:xfrm>
            <a:off x="8317705" y="4054537"/>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GPS</a:t>
            </a:r>
          </a:p>
        </p:txBody>
      </p:sp>
      <p:sp>
        <p:nvSpPr>
          <p:cNvPr id="24" name="Cuadro de texto 2">
            <a:extLst>
              <a:ext uri="{FF2B5EF4-FFF2-40B4-BE49-F238E27FC236}">
                <a16:creationId xmlns:a16="http://schemas.microsoft.com/office/drawing/2014/main" id="{7D16BC47-F1AE-E246-84EC-01E05B2CFCBA}"/>
              </a:ext>
            </a:extLst>
          </p:cNvPr>
          <p:cNvSpPr txBox="1">
            <a:spLocks noChangeArrowheads="1"/>
          </p:cNvSpPr>
          <p:nvPr/>
        </p:nvSpPr>
        <p:spPr bwMode="auto">
          <a:xfrm>
            <a:off x="8469411" y="3693855"/>
            <a:ext cx="1976120" cy="287020"/>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Conectividad</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26" name="Título 1">
            <a:extLst>
              <a:ext uri="{FF2B5EF4-FFF2-40B4-BE49-F238E27FC236}">
                <a16:creationId xmlns:a16="http://schemas.microsoft.com/office/drawing/2014/main" id="{8D4ED06C-628C-CB41-A456-B3318FF96313}"/>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2.1  Tecnologías .  Camiones</a:t>
            </a:r>
          </a:p>
        </p:txBody>
      </p:sp>
    </p:spTree>
    <p:extLst>
      <p:ext uri="{BB962C8B-B14F-4D97-AF65-F5344CB8AC3E}">
        <p14:creationId xmlns:p14="http://schemas.microsoft.com/office/powerpoint/2010/main" val="427823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3 Imagen" descr="Resultado de imagen para camiones mineros">
            <a:extLst>
              <a:ext uri="{FF2B5EF4-FFF2-40B4-BE49-F238E27FC236}">
                <a16:creationId xmlns:a16="http://schemas.microsoft.com/office/drawing/2014/main" id="{8759A9F6-CA47-D14E-831B-72090CE425F5}"/>
              </a:ext>
            </a:extLst>
          </p:cNvPr>
          <p:cNvPicPr/>
          <p:nvPr/>
        </p:nvPicPr>
        <p:blipFill rotWithShape="1">
          <a:blip r:embed="rId2">
            <a:extLst>
              <a:ext uri="{28A0092B-C50C-407E-A947-70E740481C1C}">
                <a14:useLocalDpi xmlns:a14="http://schemas.microsoft.com/office/drawing/2010/main" val="0"/>
              </a:ext>
            </a:extLst>
          </a:blip>
          <a:srcRect l="8263" t="9892" r="5932" b="8423"/>
          <a:stretch/>
        </p:blipFill>
        <p:spPr bwMode="auto">
          <a:xfrm>
            <a:off x="5261302" y="1383675"/>
            <a:ext cx="1745125" cy="1045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4" name="315 Abrir llave">
            <a:extLst>
              <a:ext uri="{FF2B5EF4-FFF2-40B4-BE49-F238E27FC236}">
                <a16:creationId xmlns:a16="http://schemas.microsoft.com/office/drawing/2014/main" id="{F7C35972-4E35-6548-A16E-1C3B2FAA9FD6}"/>
              </a:ext>
            </a:extLst>
          </p:cNvPr>
          <p:cNvSpPr/>
          <p:nvPr/>
        </p:nvSpPr>
        <p:spPr>
          <a:xfrm rot="5400000">
            <a:off x="5573335" y="-857464"/>
            <a:ext cx="1045329" cy="857292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6" name="333 Rectángulo redondeado">
            <a:extLst>
              <a:ext uri="{FF2B5EF4-FFF2-40B4-BE49-F238E27FC236}">
                <a16:creationId xmlns:a16="http://schemas.microsoft.com/office/drawing/2014/main" id="{27036FD4-A688-9D40-9C95-6CD930A57C3F}"/>
              </a:ext>
            </a:extLst>
          </p:cNvPr>
          <p:cNvSpPr/>
          <p:nvPr/>
        </p:nvSpPr>
        <p:spPr>
          <a:xfrm>
            <a:off x="1865620" y="4486860"/>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Tele Operación</a:t>
            </a:r>
          </a:p>
        </p:txBody>
      </p:sp>
      <p:sp>
        <p:nvSpPr>
          <p:cNvPr id="7" name="336 Rectángulo redondeado">
            <a:extLst>
              <a:ext uri="{FF2B5EF4-FFF2-40B4-BE49-F238E27FC236}">
                <a16:creationId xmlns:a16="http://schemas.microsoft.com/office/drawing/2014/main" id="{33CA264A-40A0-5E40-A4E6-26BD6C799F84}"/>
              </a:ext>
            </a:extLst>
          </p:cNvPr>
          <p:cNvSpPr/>
          <p:nvPr/>
        </p:nvSpPr>
        <p:spPr>
          <a:xfrm>
            <a:off x="1870700" y="4929455"/>
            <a:ext cx="1983105" cy="3238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u="sng" dirty="0">
                <a:solidFill>
                  <a:schemeClr val="tx1"/>
                </a:solidFill>
                <a:ea typeface="Calibri"/>
                <a:cs typeface="Times New Roman"/>
              </a:rPr>
              <a:t>Sistemas de Despacho</a:t>
            </a:r>
          </a:p>
        </p:txBody>
      </p:sp>
      <p:sp>
        <p:nvSpPr>
          <p:cNvPr id="8" name="339 Rectángulo redondeado">
            <a:extLst>
              <a:ext uri="{FF2B5EF4-FFF2-40B4-BE49-F238E27FC236}">
                <a16:creationId xmlns:a16="http://schemas.microsoft.com/office/drawing/2014/main" id="{D33E2957-A149-EF4E-AA65-EAA71104E1CA}"/>
              </a:ext>
            </a:extLst>
          </p:cNvPr>
          <p:cNvSpPr/>
          <p:nvPr/>
        </p:nvSpPr>
        <p:spPr>
          <a:xfrm>
            <a:off x="1871335" y="5354905"/>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Sistemas de Navegación</a:t>
            </a:r>
          </a:p>
        </p:txBody>
      </p:sp>
      <p:sp>
        <p:nvSpPr>
          <p:cNvPr id="10" name="343 Rectángulo redondeado">
            <a:extLst>
              <a:ext uri="{FF2B5EF4-FFF2-40B4-BE49-F238E27FC236}">
                <a16:creationId xmlns:a16="http://schemas.microsoft.com/office/drawing/2014/main" id="{71EB1982-90E5-134F-A850-E1B3B6234CBC}"/>
              </a:ext>
            </a:extLst>
          </p:cNvPr>
          <p:cNvSpPr/>
          <p:nvPr/>
        </p:nvSpPr>
        <p:spPr>
          <a:xfrm>
            <a:off x="1872605" y="5774005"/>
            <a:ext cx="1983105" cy="28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Monitoreo de Equipos</a:t>
            </a:r>
          </a:p>
        </p:txBody>
      </p:sp>
      <p:sp>
        <p:nvSpPr>
          <p:cNvPr id="12" name="340 Rectángulo redondeado">
            <a:extLst>
              <a:ext uri="{FF2B5EF4-FFF2-40B4-BE49-F238E27FC236}">
                <a16:creationId xmlns:a16="http://schemas.microsoft.com/office/drawing/2014/main" id="{0D93998E-3C2A-6A40-84DC-65D7714F260F}"/>
              </a:ext>
            </a:extLst>
          </p:cNvPr>
          <p:cNvSpPr/>
          <p:nvPr/>
        </p:nvSpPr>
        <p:spPr>
          <a:xfrm>
            <a:off x="4000703" y="4927961"/>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Sistemas de Sensores</a:t>
            </a:r>
          </a:p>
        </p:txBody>
      </p:sp>
      <p:sp>
        <p:nvSpPr>
          <p:cNvPr id="13" name="29 Rectángulo redondeado">
            <a:extLst>
              <a:ext uri="{FF2B5EF4-FFF2-40B4-BE49-F238E27FC236}">
                <a16:creationId xmlns:a16="http://schemas.microsoft.com/office/drawing/2014/main" id="{6C170AFA-E1B8-4747-B02C-DDBD0C54DFCA}"/>
              </a:ext>
            </a:extLst>
          </p:cNvPr>
          <p:cNvSpPr/>
          <p:nvPr/>
        </p:nvSpPr>
        <p:spPr>
          <a:xfrm>
            <a:off x="4000703" y="4054537"/>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Detección de fuego</a:t>
            </a:r>
          </a:p>
        </p:txBody>
      </p:sp>
      <p:sp>
        <p:nvSpPr>
          <p:cNvPr id="14" name="295 Rectángulo redondeado">
            <a:extLst>
              <a:ext uri="{FF2B5EF4-FFF2-40B4-BE49-F238E27FC236}">
                <a16:creationId xmlns:a16="http://schemas.microsoft.com/office/drawing/2014/main" id="{A8DF74CD-06AB-554B-A3AE-4EED030DEAAC}"/>
              </a:ext>
            </a:extLst>
          </p:cNvPr>
          <p:cNvSpPr/>
          <p:nvPr/>
        </p:nvSpPr>
        <p:spPr>
          <a:xfrm>
            <a:off x="4024984" y="4486076"/>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Parada de emergencia</a:t>
            </a:r>
          </a:p>
        </p:txBody>
      </p:sp>
      <p:sp>
        <p:nvSpPr>
          <p:cNvPr id="15" name="302 Rectángulo redondeado">
            <a:extLst>
              <a:ext uri="{FF2B5EF4-FFF2-40B4-BE49-F238E27FC236}">
                <a16:creationId xmlns:a16="http://schemas.microsoft.com/office/drawing/2014/main" id="{054ED984-B127-7749-B28E-3E38C43876B8}"/>
              </a:ext>
            </a:extLst>
          </p:cNvPr>
          <p:cNvSpPr/>
          <p:nvPr/>
        </p:nvSpPr>
        <p:spPr>
          <a:xfrm>
            <a:off x="4000702" y="5354905"/>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Sistemas Anti Fatiga</a:t>
            </a:r>
          </a:p>
        </p:txBody>
      </p:sp>
      <p:sp>
        <p:nvSpPr>
          <p:cNvPr id="17" name="341 Rectángulo redondeado">
            <a:extLst>
              <a:ext uri="{FF2B5EF4-FFF2-40B4-BE49-F238E27FC236}">
                <a16:creationId xmlns:a16="http://schemas.microsoft.com/office/drawing/2014/main" id="{E5F06FC7-808E-3F49-A6B0-DAFF19EDA528}"/>
              </a:ext>
            </a:extLst>
          </p:cNvPr>
          <p:cNvSpPr/>
          <p:nvPr/>
        </p:nvSpPr>
        <p:spPr>
          <a:xfrm>
            <a:off x="6133865" y="4486076"/>
            <a:ext cx="1983105" cy="3238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u="sng" dirty="0">
                <a:solidFill>
                  <a:schemeClr val="tx1"/>
                </a:solidFill>
                <a:cs typeface="Times New Roman"/>
              </a:rPr>
              <a:t>Signos Vitales</a:t>
            </a:r>
          </a:p>
        </p:txBody>
      </p:sp>
      <p:sp>
        <p:nvSpPr>
          <p:cNvPr id="18" name="1 Rectángulo redondeado">
            <a:extLst>
              <a:ext uri="{FF2B5EF4-FFF2-40B4-BE49-F238E27FC236}">
                <a16:creationId xmlns:a16="http://schemas.microsoft.com/office/drawing/2014/main" id="{FEFD3D5A-2C96-A546-9DF9-C40A910345C3}"/>
              </a:ext>
            </a:extLst>
          </p:cNvPr>
          <p:cNvSpPr/>
          <p:nvPr/>
        </p:nvSpPr>
        <p:spPr>
          <a:xfrm>
            <a:off x="6138765" y="4054537"/>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Aceite</a:t>
            </a:r>
          </a:p>
        </p:txBody>
      </p:sp>
      <p:sp>
        <p:nvSpPr>
          <p:cNvPr id="20" name="337 Rectángulo redondeado">
            <a:extLst>
              <a:ext uri="{FF2B5EF4-FFF2-40B4-BE49-F238E27FC236}">
                <a16:creationId xmlns:a16="http://schemas.microsoft.com/office/drawing/2014/main" id="{69A140E7-0747-B24A-B5D4-7BBC1D5535C1}"/>
              </a:ext>
            </a:extLst>
          </p:cNvPr>
          <p:cNvSpPr/>
          <p:nvPr/>
        </p:nvSpPr>
        <p:spPr>
          <a:xfrm>
            <a:off x="8317705" y="5317366"/>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dirty="0">
                <a:ea typeface="Calibri"/>
                <a:cs typeface="Times New Roman"/>
              </a:rPr>
              <a:t>Dispositivos de red</a:t>
            </a:r>
          </a:p>
        </p:txBody>
      </p:sp>
      <p:sp>
        <p:nvSpPr>
          <p:cNvPr id="21" name="298 Rectángulo redondeado">
            <a:extLst>
              <a:ext uri="{FF2B5EF4-FFF2-40B4-BE49-F238E27FC236}">
                <a16:creationId xmlns:a16="http://schemas.microsoft.com/office/drawing/2014/main" id="{DD7462AD-FB34-D649-B8C7-BC05D2BBCA0A}"/>
              </a:ext>
            </a:extLst>
          </p:cNvPr>
          <p:cNvSpPr/>
          <p:nvPr/>
        </p:nvSpPr>
        <p:spPr>
          <a:xfrm>
            <a:off x="8317704" y="4467698"/>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Antenas</a:t>
            </a:r>
          </a:p>
        </p:txBody>
      </p:sp>
      <p:sp>
        <p:nvSpPr>
          <p:cNvPr id="22" name="299 Rectángulo redondeado">
            <a:extLst>
              <a:ext uri="{FF2B5EF4-FFF2-40B4-BE49-F238E27FC236}">
                <a16:creationId xmlns:a16="http://schemas.microsoft.com/office/drawing/2014/main" id="{A5E2AD5E-56F7-824B-8762-35DBF60110B1}"/>
              </a:ext>
            </a:extLst>
          </p:cNvPr>
          <p:cNvSpPr/>
          <p:nvPr/>
        </p:nvSpPr>
        <p:spPr>
          <a:xfrm>
            <a:off x="8317703" y="4908538"/>
            <a:ext cx="1983105" cy="323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a:ea typeface="Calibri"/>
                <a:cs typeface="Times New Roman"/>
              </a:rPr>
              <a:t>Radio</a:t>
            </a:r>
          </a:p>
        </p:txBody>
      </p:sp>
      <p:sp>
        <p:nvSpPr>
          <p:cNvPr id="23" name="300 Rectángulo redondeado">
            <a:extLst>
              <a:ext uri="{FF2B5EF4-FFF2-40B4-BE49-F238E27FC236}">
                <a16:creationId xmlns:a16="http://schemas.microsoft.com/office/drawing/2014/main" id="{14A8B7D5-A192-3645-89E0-C381CE57ED3A}"/>
              </a:ext>
            </a:extLst>
          </p:cNvPr>
          <p:cNvSpPr/>
          <p:nvPr/>
        </p:nvSpPr>
        <p:spPr>
          <a:xfrm>
            <a:off x="8317705" y="4054537"/>
            <a:ext cx="1983105" cy="3238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u="sng">
                <a:solidFill>
                  <a:schemeClr val="tx1"/>
                </a:solidFill>
                <a:cs typeface="Times New Roman"/>
              </a:rPr>
              <a:t>GPS</a:t>
            </a:r>
          </a:p>
        </p:txBody>
      </p:sp>
      <p:sp>
        <p:nvSpPr>
          <p:cNvPr id="25" name="315 Abrir llave">
            <a:extLst>
              <a:ext uri="{FF2B5EF4-FFF2-40B4-BE49-F238E27FC236}">
                <a16:creationId xmlns:a16="http://schemas.microsoft.com/office/drawing/2014/main" id="{90A78BFA-E8F6-AC4C-9AA6-CF77D71862BD}"/>
              </a:ext>
            </a:extLst>
          </p:cNvPr>
          <p:cNvSpPr/>
          <p:nvPr/>
        </p:nvSpPr>
        <p:spPr>
          <a:xfrm rot="5400000">
            <a:off x="5573335" y="-857464"/>
            <a:ext cx="1045329" cy="857292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sz="1600"/>
          </a:p>
        </p:txBody>
      </p:sp>
      <p:sp>
        <p:nvSpPr>
          <p:cNvPr id="26" name="Cuadro de texto 2">
            <a:extLst>
              <a:ext uri="{FF2B5EF4-FFF2-40B4-BE49-F238E27FC236}">
                <a16:creationId xmlns:a16="http://schemas.microsoft.com/office/drawing/2014/main" id="{F0BD0CDF-4B98-B244-88DA-9A4181A78227}"/>
              </a:ext>
            </a:extLst>
          </p:cNvPr>
          <p:cNvSpPr txBox="1">
            <a:spLocks noChangeArrowheads="1"/>
          </p:cNvSpPr>
          <p:nvPr/>
        </p:nvSpPr>
        <p:spPr bwMode="auto">
          <a:xfrm>
            <a:off x="1872604" y="3617020"/>
            <a:ext cx="1983105" cy="39306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Operación</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27" name="Cuadro de texto 2">
            <a:extLst>
              <a:ext uri="{FF2B5EF4-FFF2-40B4-BE49-F238E27FC236}">
                <a16:creationId xmlns:a16="http://schemas.microsoft.com/office/drawing/2014/main" id="{CE119D94-E13E-1A4E-BADF-E2D6A8E36A17}"/>
              </a:ext>
            </a:extLst>
          </p:cNvPr>
          <p:cNvSpPr txBox="1">
            <a:spLocks noChangeArrowheads="1"/>
          </p:cNvSpPr>
          <p:nvPr/>
        </p:nvSpPr>
        <p:spPr bwMode="auto">
          <a:xfrm>
            <a:off x="4012842" y="3660072"/>
            <a:ext cx="1958824" cy="36131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Seguridad</a:t>
            </a:r>
            <a:endParaRPr lang="es-CL" sz="1600" dirty="0">
              <a:latin typeface="Calibri"/>
              <a:ea typeface="Calibri"/>
              <a:cs typeface="Times New Roman"/>
            </a:endParaRPr>
          </a:p>
        </p:txBody>
      </p:sp>
      <p:sp>
        <p:nvSpPr>
          <p:cNvPr id="29" name="Cuadro de texto 2">
            <a:extLst>
              <a:ext uri="{FF2B5EF4-FFF2-40B4-BE49-F238E27FC236}">
                <a16:creationId xmlns:a16="http://schemas.microsoft.com/office/drawing/2014/main" id="{362F80E4-1344-1C47-A927-4CDE9ED28D9C}"/>
              </a:ext>
            </a:extLst>
          </p:cNvPr>
          <p:cNvSpPr txBox="1">
            <a:spLocks noChangeArrowheads="1"/>
          </p:cNvSpPr>
          <p:nvPr/>
        </p:nvSpPr>
        <p:spPr bwMode="auto">
          <a:xfrm>
            <a:off x="6149762" y="3675441"/>
            <a:ext cx="1983105" cy="276225"/>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Mantenimiento</a:t>
            </a:r>
            <a:endParaRPr lang="es-CL" sz="1600" dirty="0">
              <a:latin typeface="Calibri"/>
              <a:ea typeface="Calibri"/>
              <a:cs typeface="Times New Roman"/>
            </a:endParaRPr>
          </a:p>
        </p:txBody>
      </p:sp>
      <p:sp>
        <p:nvSpPr>
          <p:cNvPr id="30" name="Cuadro de texto 2">
            <a:extLst>
              <a:ext uri="{FF2B5EF4-FFF2-40B4-BE49-F238E27FC236}">
                <a16:creationId xmlns:a16="http://schemas.microsoft.com/office/drawing/2014/main" id="{53255C01-619C-6345-844B-2213FFCA5EA6}"/>
              </a:ext>
            </a:extLst>
          </p:cNvPr>
          <p:cNvSpPr txBox="1">
            <a:spLocks noChangeArrowheads="1"/>
          </p:cNvSpPr>
          <p:nvPr/>
        </p:nvSpPr>
        <p:spPr bwMode="auto">
          <a:xfrm>
            <a:off x="8469411" y="3693855"/>
            <a:ext cx="1976120" cy="287020"/>
          </a:xfrm>
          <a:prstGeom prst="rect">
            <a:avLst/>
          </a:prstGeom>
          <a:noFill/>
          <a:ln w="9525">
            <a:noFill/>
            <a:prstDash val="lgDash"/>
            <a:miter lim="800000"/>
            <a:headEnd/>
            <a:tailEnd/>
          </a:ln>
        </p:spPr>
        <p:txBody>
          <a:bodyPr rot="0" vert="horz" wrap="square" lIns="91440" tIns="45720" rIns="91440" bIns="45720" anchor="t" anchorCtr="0">
            <a:noAutofit/>
          </a:bodyPr>
          <a:lstStyle/>
          <a:p>
            <a:pPr algn="ctr">
              <a:lnSpc>
                <a:spcPct val="115000"/>
              </a:lnSpc>
              <a:spcAft>
                <a:spcPts val="1000"/>
              </a:spcAft>
            </a:pPr>
            <a:r>
              <a:rPr lang="es-CL" sz="1600" b="1" u="sng" dirty="0">
                <a:latin typeface="Calibri"/>
                <a:ea typeface="Calibri"/>
                <a:cs typeface="Times New Roman"/>
              </a:rPr>
              <a:t>Conectividad</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a:p>
            <a:pPr algn="ctr">
              <a:lnSpc>
                <a:spcPct val="115000"/>
              </a:lnSpc>
              <a:spcAft>
                <a:spcPts val="1000"/>
              </a:spcAft>
            </a:pPr>
            <a:r>
              <a:rPr lang="es-CL" sz="1600" b="1" dirty="0">
                <a:latin typeface="Calibri"/>
                <a:ea typeface="Calibri"/>
                <a:cs typeface="Times New Roman"/>
              </a:rPr>
              <a:t> </a:t>
            </a:r>
            <a:endParaRPr lang="es-CL" sz="1600" dirty="0">
              <a:latin typeface="Calibri"/>
              <a:ea typeface="Calibri"/>
              <a:cs typeface="Times New Roman"/>
            </a:endParaRPr>
          </a:p>
        </p:txBody>
      </p:sp>
      <p:sp>
        <p:nvSpPr>
          <p:cNvPr id="31" name="342 Rectángulo redondeado">
            <a:extLst>
              <a:ext uri="{FF2B5EF4-FFF2-40B4-BE49-F238E27FC236}">
                <a16:creationId xmlns:a16="http://schemas.microsoft.com/office/drawing/2014/main" id="{D496251E-66BA-9545-B1A1-F6F028D902B7}"/>
              </a:ext>
            </a:extLst>
          </p:cNvPr>
          <p:cNvSpPr/>
          <p:nvPr/>
        </p:nvSpPr>
        <p:spPr>
          <a:xfrm>
            <a:off x="1891190" y="4046916"/>
            <a:ext cx="1961345" cy="321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s-CL" sz="1400" u="sng" dirty="0">
                <a:solidFill>
                  <a:schemeClr val="tx1"/>
                </a:solidFill>
                <a:cs typeface="Times New Roman"/>
              </a:rPr>
              <a:t>Monit de Operación</a:t>
            </a:r>
          </a:p>
        </p:txBody>
      </p:sp>
      <p:sp>
        <p:nvSpPr>
          <p:cNvPr id="32" name="Título 1">
            <a:extLst>
              <a:ext uri="{FF2B5EF4-FFF2-40B4-BE49-F238E27FC236}">
                <a16:creationId xmlns:a16="http://schemas.microsoft.com/office/drawing/2014/main" id="{7FE68DA5-42CC-A446-9D6F-DB226459775B}"/>
              </a:ext>
            </a:extLst>
          </p:cNvPr>
          <p:cNvSpPr txBox="1">
            <a:spLocks/>
          </p:cNvSpPr>
          <p:nvPr/>
        </p:nvSpPr>
        <p:spPr>
          <a:xfrm>
            <a:off x="614793" y="495482"/>
            <a:ext cx="10818422" cy="466421"/>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200" dirty="0">
                <a:solidFill>
                  <a:prstClr val="black">
                    <a:lumMod val="65000"/>
                    <a:lumOff val="35000"/>
                  </a:prstClr>
                </a:solidFill>
                <a:latin typeface="Sansation" panose="02000000000000000000" pitchFamily="2" charset="0"/>
                <a:ea typeface="Sansation" charset="0"/>
                <a:cs typeface="Sansation" charset="0"/>
              </a:rPr>
              <a:t>2.1  Tecnologías .  Tecnologías importante para hacer interoperable</a:t>
            </a:r>
          </a:p>
        </p:txBody>
      </p:sp>
    </p:spTree>
    <p:extLst>
      <p:ext uri="{BB962C8B-B14F-4D97-AF65-F5344CB8AC3E}">
        <p14:creationId xmlns:p14="http://schemas.microsoft.com/office/powerpoint/2010/main" val="22435869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2189</TotalTime>
  <Words>1149</Words>
  <Application>Microsoft Macintosh PowerPoint</Application>
  <PresentationFormat>Panorámica</PresentationFormat>
  <Paragraphs>449</Paragraphs>
  <Slides>31</Slides>
  <Notes>21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31</vt:i4>
      </vt:variant>
    </vt:vector>
  </HeadingPairs>
  <TitlesOfParts>
    <vt:vector size="39" baseType="lpstr">
      <vt:lpstr>Arial</vt:lpstr>
      <vt:lpstr>Arial Black</vt:lpstr>
      <vt:lpstr>Calibri</vt:lpstr>
      <vt:lpstr>Calibri Light</vt:lpstr>
      <vt:lpstr>Cambria Math</vt:lpstr>
      <vt:lpstr>Sansation</vt:lpstr>
      <vt:lpstr>Verdana</vt:lpstr>
      <vt:lpstr>Tema de Office</vt:lpstr>
      <vt:lpstr>Presentación de PowerPoint</vt:lpstr>
      <vt:lpstr>Presentación de PowerPoint</vt:lpstr>
      <vt:lpst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francisco soto</dc:creator>
  <cp:lastModifiedBy>francisco soto</cp:lastModifiedBy>
  <cp:revision>42</cp:revision>
  <dcterms:created xsi:type="dcterms:W3CDTF">2019-11-18T18:55:33Z</dcterms:created>
  <dcterms:modified xsi:type="dcterms:W3CDTF">2019-12-13T14:57:32Z</dcterms:modified>
</cp:coreProperties>
</file>